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2" r:id="rId1"/>
    <p:sldMasterId id="2147483791" r:id="rId2"/>
  </p:sldMasterIdLst>
  <p:notesMasterIdLst>
    <p:notesMasterId r:id="rId34"/>
  </p:notesMasterIdLst>
  <p:handoutMasterIdLst>
    <p:handoutMasterId r:id="rId35"/>
  </p:handoutMasterIdLst>
  <p:sldIdLst>
    <p:sldId id="588" r:id="rId3"/>
    <p:sldId id="585" r:id="rId4"/>
    <p:sldId id="573" r:id="rId5"/>
    <p:sldId id="572" r:id="rId6"/>
    <p:sldId id="574" r:id="rId7"/>
    <p:sldId id="575" r:id="rId8"/>
    <p:sldId id="576" r:id="rId9"/>
    <p:sldId id="577" r:id="rId10"/>
    <p:sldId id="579" r:id="rId11"/>
    <p:sldId id="578" r:id="rId12"/>
    <p:sldId id="580" r:id="rId13"/>
    <p:sldId id="581" r:id="rId14"/>
    <p:sldId id="582" r:id="rId15"/>
    <p:sldId id="586" r:id="rId16"/>
    <p:sldId id="583" r:id="rId17"/>
    <p:sldId id="611" r:id="rId18"/>
    <p:sldId id="497" r:id="rId19"/>
    <p:sldId id="613" r:id="rId20"/>
    <p:sldId id="614" r:id="rId21"/>
    <p:sldId id="615" r:id="rId22"/>
    <p:sldId id="616" r:id="rId23"/>
    <p:sldId id="617" r:id="rId24"/>
    <p:sldId id="618" r:id="rId25"/>
    <p:sldId id="619" r:id="rId26"/>
    <p:sldId id="1132" r:id="rId27"/>
    <p:sldId id="599" r:id="rId28"/>
    <p:sldId id="600" r:id="rId29"/>
    <p:sldId id="494" r:id="rId30"/>
    <p:sldId id="610" r:id="rId31"/>
    <p:sldId id="621" r:id="rId32"/>
    <p:sldId id="584" r:id="rId33"/>
  </p:sldIdLst>
  <p:sldSz cx="12192000" cy="6858000"/>
  <p:notesSz cx="7099300" cy="10234613"/>
  <p:kinsoku lang="zh-CN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lnSpc>
        <a:spcPct val="85000"/>
      </a:lnSpc>
      <a:spcBef>
        <a:spcPct val="40000"/>
      </a:spcBef>
      <a:spcAft>
        <a:spcPct val="0"/>
      </a:spcAft>
      <a:buClr>
        <a:srgbClr val="001ADC"/>
      </a:buClr>
      <a:buSzPct val="100000"/>
      <a:buFont typeface="Wingdings" pitchFamily="2" charset="2"/>
      <a:buChar char="Ø"/>
      <a:defRPr b="1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eaLnBrk="0" fontAlgn="base" hangingPunct="0">
      <a:lnSpc>
        <a:spcPct val="85000"/>
      </a:lnSpc>
      <a:spcBef>
        <a:spcPct val="40000"/>
      </a:spcBef>
      <a:spcAft>
        <a:spcPct val="0"/>
      </a:spcAft>
      <a:buClr>
        <a:srgbClr val="001ADC"/>
      </a:buClr>
      <a:buSzPct val="100000"/>
      <a:buFont typeface="Wingdings" pitchFamily="2" charset="2"/>
      <a:buChar char="Ø"/>
      <a:defRPr b="1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eaLnBrk="0" fontAlgn="base" hangingPunct="0">
      <a:lnSpc>
        <a:spcPct val="85000"/>
      </a:lnSpc>
      <a:spcBef>
        <a:spcPct val="40000"/>
      </a:spcBef>
      <a:spcAft>
        <a:spcPct val="0"/>
      </a:spcAft>
      <a:buClr>
        <a:srgbClr val="001ADC"/>
      </a:buClr>
      <a:buSzPct val="100000"/>
      <a:buFont typeface="Wingdings" pitchFamily="2" charset="2"/>
      <a:buChar char="Ø"/>
      <a:defRPr b="1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eaLnBrk="0" fontAlgn="base" hangingPunct="0">
      <a:lnSpc>
        <a:spcPct val="85000"/>
      </a:lnSpc>
      <a:spcBef>
        <a:spcPct val="40000"/>
      </a:spcBef>
      <a:spcAft>
        <a:spcPct val="0"/>
      </a:spcAft>
      <a:buClr>
        <a:srgbClr val="001ADC"/>
      </a:buClr>
      <a:buSzPct val="100000"/>
      <a:buFont typeface="Wingdings" pitchFamily="2" charset="2"/>
      <a:buChar char="Ø"/>
      <a:defRPr b="1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eaLnBrk="0" fontAlgn="base" hangingPunct="0">
      <a:lnSpc>
        <a:spcPct val="85000"/>
      </a:lnSpc>
      <a:spcBef>
        <a:spcPct val="40000"/>
      </a:spcBef>
      <a:spcAft>
        <a:spcPct val="0"/>
      </a:spcAft>
      <a:buClr>
        <a:srgbClr val="001ADC"/>
      </a:buClr>
      <a:buSzPct val="100000"/>
      <a:buFont typeface="Wingdings" pitchFamily="2" charset="2"/>
      <a:buChar char="Ø"/>
      <a:defRPr b="1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3">
          <p15:clr>
            <a:srgbClr val="A4A3A4"/>
          </p15:clr>
        </p15:guide>
        <p15:guide id="2" pos="2202">
          <p15:clr>
            <a:srgbClr val="A4A3A4"/>
          </p15:clr>
        </p15:guide>
        <p15:guide id="3" orient="horz" pos="3223">
          <p15:clr>
            <a:srgbClr val="A4A3A4"/>
          </p15:clr>
        </p15:guide>
        <p15:guide id="4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FF9966"/>
    <a:srgbClr val="EAEAEA"/>
    <a:srgbClr val="FFFF99"/>
    <a:srgbClr val="CCFF99"/>
    <a:srgbClr val="FFD9DF"/>
    <a:srgbClr val="FFDA3F"/>
    <a:srgbClr val="FFFFBD"/>
    <a:srgbClr val="535CA1"/>
    <a:srgbClr val="F9FD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2721" autoAdjust="0"/>
  </p:normalViewPr>
  <p:slideViewPr>
    <p:cSldViewPr>
      <p:cViewPr varScale="1">
        <p:scale>
          <a:sx n="118" d="100"/>
          <a:sy n="118" d="100"/>
        </p:scale>
        <p:origin x="944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80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846"/>
    </p:cViewPr>
  </p:sorterViewPr>
  <p:notesViewPr>
    <p:cSldViewPr>
      <p:cViewPr varScale="1">
        <p:scale>
          <a:sx n="42" d="100"/>
          <a:sy n="42" d="100"/>
        </p:scale>
        <p:origin x="-1230" y="-96"/>
      </p:cViewPr>
      <p:guideLst>
        <p:guide orient="horz" pos="2923"/>
        <p:guide pos="2202"/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4517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60338" y="658813"/>
            <a:ext cx="6792912" cy="3822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33576" y="4860873"/>
            <a:ext cx="6119197" cy="46053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8007" tIns="48144" rIns="98007" bIns="4814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We want this to be in font 11 and justify.</a:t>
            </a:r>
          </a:p>
        </p:txBody>
      </p:sp>
    </p:spTree>
    <p:extLst>
      <p:ext uri="{BB962C8B-B14F-4D97-AF65-F5344CB8AC3E}">
        <p14:creationId xmlns:p14="http://schemas.microsoft.com/office/powerpoint/2010/main" val="25707861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just" rtl="0" eaLnBrk="0" fontAlgn="base" hangingPunct="0">
      <a:lnSpc>
        <a:spcPct val="90000"/>
      </a:lnSpc>
      <a:spcBef>
        <a:spcPct val="40000"/>
      </a:spcBef>
      <a:spcAft>
        <a:spcPct val="0"/>
      </a:spcAft>
      <a:defRPr sz="11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60338" y="658813"/>
            <a:ext cx="6792912" cy="3822700"/>
          </a:xfrm>
        </p:spPr>
      </p:sp>
      <p:sp>
        <p:nvSpPr>
          <p:cNvPr id="133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266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EB54A04B-7AB5-204A-B881-38BBECCCF81B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6001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AU">
                <a:solidFill>
                  <a:prstClr val="black"/>
                </a:solidFill>
              </a:rPr>
              <a:t>Morgan Kaufmann Publishers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6BEB134A-141B-5B40-9166-72E046F65F03}" type="datetime3">
              <a:rPr lang="en-AU">
                <a:solidFill>
                  <a:prstClr val="black"/>
                </a:solidFill>
              </a:rPr>
              <a:t>2 September, 2024</a:t>
            </a:fld>
            <a:endParaRPr lang="en-AU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AU">
                <a:solidFill>
                  <a:prstClr val="black"/>
                </a:solidFill>
              </a:rPr>
              <a:t>Chapter 4 — The Processor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020993C2-33EC-6841-8B88-705AD99553A6}" type="slidenum">
              <a:rPr lang="en-AU">
                <a:solidFill>
                  <a:prstClr val="black"/>
                </a:solidFill>
              </a:rPr>
              <a:t>25</a:t>
            </a:fld>
            <a:endParaRPr lang="en-AU">
              <a:solidFill>
                <a:prstClr val="black"/>
              </a:solidFill>
            </a:endParaRPr>
          </a:p>
        </p:txBody>
      </p:sp>
      <p:sp>
        <p:nvSpPr>
          <p:cNvPr id="453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13525" cy="3721100"/>
          </a:xfrm>
        </p:spPr>
      </p:sp>
      <p:sp>
        <p:nvSpPr>
          <p:cNvPr id="453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60338" y="658813"/>
            <a:ext cx="6792912" cy="38227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0397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60338" y="658813"/>
            <a:ext cx="6792912" cy="38227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117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60338" y="658813"/>
            <a:ext cx="6792912" cy="38227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78833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596900"/>
            <a:ext cx="6162675" cy="3467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912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60338" y="658813"/>
            <a:ext cx="6792912" cy="38227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知其然，并知其所以然</a:t>
            </a:r>
          </a:p>
        </p:txBody>
      </p:sp>
    </p:spTree>
    <p:extLst>
      <p:ext uri="{BB962C8B-B14F-4D97-AF65-F5344CB8AC3E}">
        <p14:creationId xmlns:p14="http://schemas.microsoft.com/office/powerpoint/2010/main" val="3596872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596900"/>
            <a:ext cx="6162675" cy="3467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321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0688" y="596900"/>
            <a:ext cx="6162675" cy="3467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8349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9076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461817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5289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2290" name="备注占位符 2"/>
          <p:cNvSpPr>
            <a:spLocks noGrp="1"/>
          </p:cNvSpPr>
          <p:nvPr>
            <p:ph type="body"/>
          </p:nvPr>
        </p:nvSpPr>
        <p:spPr/>
        <p:txBody>
          <a:bodyPr wrap="square" lIns="95939" tIns="47969" rIns="95939" bIns="47969" anchor="t"/>
          <a:lstStyle/>
          <a:p>
            <a:pPr lvl="0"/>
            <a:endParaRPr lang="zh-CN" altLang="en-US" dirty="0"/>
          </a:p>
        </p:txBody>
      </p:sp>
      <p:sp>
        <p:nvSpPr>
          <p:cNvPr id="12291" name="幻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5939" tIns="47969" rIns="95939" bIns="47969" anchor="b"/>
          <a:lstStyle/>
          <a:p>
            <a:pPr lvl="0" algn="r"/>
            <a:fld id="{9A0DB2DC-4C9A-4742-B13C-FB6460FD3503}" type="slidenum">
              <a:rPr lang="zh-CN" altLang="en-US" sz="1300">
                <a:latin typeface="Times New Roman" panose="02020603050405020304" pitchFamily="18" charset="0"/>
              </a:rPr>
              <a:t>17</a:t>
            </a:fld>
            <a:endParaRPr lang="zh-CN" altLang="en-US" sz="13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865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>
            <a:off x="0" y="3627545"/>
            <a:ext cx="12192000" cy="122564"/>
          </a:xfrm>
          <a:prstGeom prst="rect">
            <a:avLst/>
          </a:prstGeom>
          <a:solidFill>
            <a:srgbClr val="1967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zh-CN" altLang="en-US" sz="1013" b="0">
              <a:solidFill>
                <a:srgbClr val="FFFFFF"/>
              </a:solidFill>
            </a:endParaRPr>
          </a:p>
        </p:txBody>
      </p:sp>
      <p:sp>
        <p:nvSpPr>
          <p:cNvPr id="43" name="矩形 42"/>
          <p:cNvSpPr/>
          <p:nvPr userDrawn="1"/>
        </p:nvSpPr>
        <p:spPr>
          <a:xfrm>
            <a:off x="0" y="1963271"/>
            <a:ext cx="12192000" cy="1532812"/>
          </a:xfrm>
          <a:prstGeom prst="rect">
            <a:avLst/>
          </a:prstGeom>
          <a:gradFill>
            <a:gsLst>
              <a:gs pos="0">
                <a:srgbClr val="2085E1"/>
              </a:gs>
              <a:gs pos="100000">
                <a:srgbClr val="1967A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zh-CN" altLang="en-US" sz="1013" b="0">
              <a:solidFill>
                <a:srgbClr val="FFFFFF"/>
              </a:solidFill>
            </a:endParaRPr>
          </a:p>
        </p:txBody>
      </p:sp>
      <p:sp>
        <p:nvSpPr>
          <p:cNvPr id="44" name="Subtitle 2"/>
          <p:cNvSpPr>
            <a:spLocks noGrp="1"/>
          </p:cNvSpPr>
          <p:nvPr>
            <p:ph type="subTitle" idx="1"/>
          </p:nvPr>
        </p:nvSpPr>
        <p:spPr>
          <a:xfrm>
            <a:off x="1524000" y="3750112"/>
            <a:ext cx="9144000" cy="100440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lang="en-US" sz="2700" b="1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pic>
        <p:nvPicPr>
          <p:cNvPr id="45" name="图片 4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879" y="564341"/>
            <a:ext cx="8254245" cy="663787"/>
          </a:xfrm>
          <a:prstGeom prst="rect">
            <a:avLst/>
          </a:prstGeom>
        </p:spPr>
      </p:pic>
      <p:sp>
        <p:nvSpPr>
          <p:cNvPr id="46" name="Title 1"/>
          <p:cNvSpPr>
            <a:spLocks noGrp="1"/>
          </p:cNvSpPr>
          <p:nvPr>
            <p:ph type="ctrTitle"/>
          </p:nvPr>
        </p:nvSpPr>
        <p:spPr>
          <a:xfrm>
            <a:off x="914400" y="1963271"/>
            <a:ext cx="10363200" cy="150194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algn="ctr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i="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153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2284" y="188643"/>
            <a:ext cx="7010400" cy="292259"/>
          </a:xfrm>
        </p:spPr>
        <p:txBody>
          <a:bodyPr/>
          <a:lstStyle>
            <a:lvl1pPr>
              <a:defRPr i="0" baseline="0">
                <a:latin typeface="Arial Unicode MS" panose="020B0604020202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764707"/>
            <a:ext cx="10464800" cy="1499193"/>
          </a:xfrm>
        </p:spPr>
        <p:txBody>
          <a:bodyPr/>
          <a:lstStyle>
            <a:lvl1pPr>
              <a:lnSpc>
                <a:spcPct val="125000"/>
              </a:lnSpc>
              <a:spcBef>
                <a:spcPts val="0"/>
              </a:spcBef>
              <a:defRPr sz="16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25000"/>
              </a:lnSpc>
              <a:spcBef>
                <a:spcPts val="0"/>
              </a:spcBef>
              <a:defRPr sz="15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25000"/>
              </a:lnSpc>
              <a:spcBef>
                <a:spcPts val="0"/>
              </a:spcBef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25000"/>
              </a:lnSpc>
              <a:spcBef>
                <a:spcPts val="0"/>
              </a:spcBef>
              <a:defRPr sz="135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25000"/>
              </a:lnSpc>
              <a:spcBef>
                <a:spcPts val="0"/>
              </a:spcBef>
              <a:defRPr sz="135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022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1125538"/>
            <a:ext cx="5130800" cy="158864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8400" y="1125538"/>
            <a:ext cx="5130800" cy="158864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963593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0" cy="292259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809391"/>
            <a:ext cx="5386917" cy="36548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138897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809391"/>
            <a:ext cx="5389033" cy="36548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6"/>
            <a:ext cx="5389033" cy="138897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292345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42393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75584" y="260650"/>
            <a:ext cx="7010400" cy="2922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914400" y="1125538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8400" y="1125538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6863875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60650"/>
            <a:ext cx="7010400" cy="2922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914400" y="1125538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6248400" y="1125539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6248400" y="2290764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706652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2284" y="188643"/>
            <a:ext cx="7010400" cy="292259"/>
          </a:xfrm>
        </p:spPr>
        <p:txBody>
          <a:bodyPr/>
          <a:lstStyle>
            <a:lvl1pPr>
              <a:defRPr i="0" baseline="0">
                <a:latin typeface="Arial Unicode MS" panose="020B0604020202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764707"/>
            <a:ext cx="10464800" cy="1499193"/>
          </a:xfrm>
        </p:spPr>
        <p:txBody>
          <a:bodyPr/>
          <a:lstStyle>
            <a:lvl1pPr>
              <a:lnSpc>
                <a:spcPct val="125000"/>
              </a:lnSpc>
              <a:spcBef>
                <a:spcPts val="0"/>
              </a:spcBef>
              <a:defRPr sz="16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25000"/>
              </a:lnSpc>
              <a:spcBef>
                <a:spcPts val="0"/>
              </a:spcBef>
              <a:defRPr sz="15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25000"/>
              </a:lnSpc>
              <a:spcBef>
                <a:spcPts val="0"/>
              </a:spcBef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25000"/>
              </a:lnSpc>
              <a:spcBef>
                <a:spcPts val="0"/>
              </a:spcBef>
              <a:defRPr sz="135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25000"/>
              </a:lnSpc>
              <a:spcBef>
                <a:spcPts val="0"/>
              </a:spcBef>
              <a:defRPr sz="135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9712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1125538"/>
            <a:ext cx="5130800" cy="158864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8400" y="1125538"/>
            <a:ext cx="5130800" cy="158864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670664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0" cy="292259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809391"/>
            <a:ext cx="5386917" cy="36548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138897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809391"/>
            <a:ext cx="5389033" cy="36548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6"/>
            <a:ext cx="5389033" cy="138897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642794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5835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75584" y="260650"/>
            <a:ext cx="7010400" cy="2922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914400" y="1125538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8400" y="1125538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00828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60650"/>
            <a:ext cx="7010400" cy="2922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914400" y="1125538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6248400" y="1125539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6248400" y="2290764"/>
            <a:ext cx="5130800" cy="1644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667803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15413" y="156807"/>
            <a:ext cx="9144000" cy="29225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724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>
            <a:off x="0" y="3627545"/>
            <a:ext cx="12192000" cy="122564"/>
          </a:xfrm>
          <a:prstGeom prst="rect">
            <a:avLst/>
          </a:prstGeom>
          <a:solidFill>
            <a:srgbClr val="1967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zh-CN" altLang="en-US" sz="1013" b="0">
              <a:solidFill>
                <a:srgbClr val="FFFFFF"/>
              </a:solidFill>
            </a:endParaRPr>
          </a:p>
        </p:txBody>
      </p:sp>
      <p:sp>
        <p:nvSpPr>
          <p:cNvPr id="43" name="矩形 42"/>
          <p:cNvSpPr/>
          <p:nvPr userDrawn="1"/>
        </p:nvSpPr>
        <p:spPr>
          <a:xfrm>
            <a:off x="0" y="1963271"/>
            <a:ext cx="12192000" cy="1532812"/>
          </a:xfrm>
          <a:prstGeom prst="rect">
            <a:avLst/>
          </a:prstGeom>
          <a:gradFill>
            <a:gsLst>
              <a:gs pos="0">
                <a:srgbClr val="2085E1"/>
              </a:gs>
              <a:gs pos="100000">
                <a:srgbClr val="1967A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zh-CN" altLang="en-US" sz="1013" b="0">
              <a:solidFill>
                <a:srgbClr val="FFFFFF"/>
              </a:solidFill>
            </a:endParaRPr>
          </a:p>
        </p:txBody>
      </p:sp>
      <p:sp>
        <p:nvSpPr>
          <p:cNvPr id="44" name="Subtitle 2"/>
          <p:cNvSpPr>
            <a:spLocks noGrp="1"/>
          </p:cNvSpPr>
          <p:nvPr>
            <p:ph type="subTitle" idx="1"/>
          </p:nvPr>
        </p:nvSpPr>
        <p:spPr>
          <a:xfrm>
            <a:off x="1524000" y="3750112"/>
            <a:ext cx="9144000" cy="100440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lang="en-US" sz="2700" b="1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pic>
        <p:nvPicPr>
          <p:cNvPr id="45" name="图片 4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564342"/>
            <a:ext cx="5567281" cy="632410"/>
          </a:xfrm>
          <a:prstGeom prst="rect">
            <a:avLst/>
          </a:prstGeom>
        </p:spPr>
      </p:pic>
      <p:sp>
        <p:nvSpPr>
          <p:cNvPr id="46" name="Title 1"/>
          <p:cNvSpPr>
            <a:spLocks noGrp="1"/>
          </p:cNvSpPr>
          <p:nvPr>
            <p:ph type="ctrTitle"/>
          </p:nvPr>
        </p:nvSpPr>
        <p:spPr>
          <a:xfrm>
            <a:off x="914400" y="1963271"/>
            <a:ext cx="10363200" cy="150194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algn="ctr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i="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63490" name="Picture 2" descr="E:\Work buaa\Other\北航\软件学院图标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36" y="492333"/>
            <a:ext cx="3312368" cy="67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208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0"/>
          <a:stretch/>
        </p:blipFill>
        <p:spPr>
          <a:xfrm>
            <a:off x="0" y="0"/>
            <a:ext cx="12192000" cy="692696"/>
          </a:xfrm>
          <a:prstGeom prst="rect">
            <a:avLst/>
          </a:prstGeom>
        </p:spPr>
      </p:pic>
      <p:sp>
        <p:nvSpPr>
          <p:cNvPr id="36867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912284" y="188643"/>
            <a:ext cx="7010400" cy="29225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/>
              <a:t>标题</a:t>
            </a:r>
          </a:p>
        </p:txBody>
      </p:sp>
      <p:sp>
        <p:nvSpPr>
          <p:cNvPr id="36869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908720"/>
            <a:ext cx="10464800" cy="209480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 dirty="0"/>
              <a:t>This is our 1st Level Bullet</a:t>
            </a:r>
          </a:p>
          <a:p>
            <a:pPr lvl="1"/>
            <a:r>
              <a:rPr lang="en-US" altLang="zh-CN" dirty="0"/>
              <a:t>This is our 2nd level bullet</a:t>
            </a:r>
          </a:p>
          <a:p>
            <a:pPr lvl="2"/>
            <a:r>
              <a:rPr lang="en-US" altLang="zh-CN" dirty="0"/>
              <a:t>This is our 3rd level bullet</a:t>
            </a:r>
          </a:p>
          <a:p>
            <a:pPr lvl="0"/>
            <a:r>
              <a:rPr lang="en-US" altLang="zh-CN" dirty="0"/>
              <a:t>This is our next 1st Level Bullet</a:t>
            </a:r>
          </a:p>
          <a:p>
            <a:pPr lvl="1"/>
            <a:r>
              <a:rPr lang="en-US" altLang="zh-CN" dirty="0"/>
              <a:t>This is our 2nd level bullet</a:t>
            </a:r>
          </a:p>
          <a:p>
            <a:pPr lvl="2"/>
            <a:r>
              <a:rPr lang="en-US" altLang="zh-CN" dirty="0"/>
              <a:t>This is our 3rd level bullet</a:t>
            </a:r>
          </a:p>
        </p:txBody>
      </p:sp>
      <p:sp>
        <p:nvSpPr>
          <p:cNvPr id="12" name="Text Box 17"/>
          <p:cNvSpPr txBox="1">
            <a:spLocks noChangeArrowheads="1"/>
          </p:cNvSpPr>
          <p:nvPr/>
        </p:nvSpPr>
        <p:spPr bwMode="auto">
          <a:xfrm>
            <a:off x="11280577" y="6553201"/>
            <a:ext cx="864096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1" hangingPunct="1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</a:pPr>
            <a:fld id="{8E6141A4-B4DF-417A-BE19-BD33A1D78EA3}" type="slidenum">
              <a:rPr lang="zh-CN" altLang="en-US" sz="900" b="0">
                <a:solidFill>
                  <a:srgbClr val="000099"/>
                </a:solidFill>
                <a:ea typeface="Yu Gothic" panose="020B0400000000000000" pitchFamily="34" charset="-128"/>
                <a:cs typeface="Arial" panose="020B0604020202020204" pitchFamily="34" charset="0"/>
              </a:rPr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t>‹#›</a:t>
            </a:fld>
            <a:endParaRPr lang="en-US" altLang="zh-CN" sz="900" b="0" dirty="0">
              <a:solidFill>
                <a:srgbClr val="000099"/>
              </a:solidFill>
              <a:ea typeface="Yu Gothic" panose="020B0400000000000000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0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</p:sldLayoutIdLst>
  <p:txStyles>
    <p:titleStyle>
      <a:lvl1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0">
          <a:solidFill>
            <a:srgbClr val="FF0000"/>
          </a:solidFill>
          <a:latin typeface="+mj-lt"/>
          <a:ea typeface="+mj-ea"/>
          <a:cs typeface="楷体_GB2312"/>
        </a:defRPr>
      </a:lvl1pPr>
      <a:lvl2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  <a:cs typeface="楷体_GB2312"/>
        </a:defRPr>
      </a:lvl2pPr>
      <a:lvl3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  <a:cs typeface="楷体_GB2312"/>
        </a:defRPr>
      </a:lvl3pPr>
      <a:lvl4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  <a:cs typeface="楷体_GB2312"/>
        </a:defRPr>
      </a:lvl4pPr>
      <a:lvl5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  <a:cs typeface="楷体_GB2312"/>
        </a:defRPr>
      </a:lvl5pPr>
      <a:lvl6pPr marL="342900"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</a:defRPr>
      </a:lvl6pPr>
      <a:lvl7pPr marL="685800"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</a:defRPr>
      </a:lvl7pPr>
      <a:lvl8pPr marL="1028700"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</a:defRPr>
      </a:lvl8pPr>
      <a:lvl9pPr marL="1371600"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</a:defRPr>
      </a:lvl9pPr>
    </p:titleStyle>
    <p:bodyStyle>
      <a:lvl1pPr marL="213122" indent="-213122" algn="l" rtl="0" eaLnBrk="1" fontAlgn="base" hangingPunct="1">
        <a:lnSpc>
          <a:spcPct val="125000"/>
        </a:lnSpc>
        <a:spcBef>
          <a:spcPts val="0"/>
        </a:spcBef>
        <a:spcAft>
          <a:spcPct val="0"/>
        </a:spcAft>
        <a:buClr>
          <a:srgbClr val="FF0000"/>
        </a:buClr>
        <a:buSzPct val="100000"/>
        <a:buFont typeface="Wingdings" pitchFamily="2" charset="2"/>
        <a:buChar char="v"/>
        <a:defRPr sz="1800" b="1">
          <a:solidFill>
            <a:schemeClr val="tx1"/>
          </a:solidFill>
          <a:latin typeface="+mn-lt"/>
          <a:ea typeface="+mn-ea"/>
          <a:cs typeface="+mn-cs"/>
        </a:defRPr>
      </a:lvl1pPr>
      <a:lvl2pPr marL="501254" indent="-145256" algn="l" rtl="0" eaLnBrk="1" fontAlgn="base" hangingPunct="1">
        <a:lnSpc>
          <a:spcPct val="125000"/>
        </a:lnSpc>
        <a:spcBef>
          <a:spcPts val="0"/>
        </a:spcBef>
        <a:spcAft>
          <a:spcPct val="0"/>
        </a:spcAft>
        <a:buClr>
          <a:srgbClr val="001ADC"/>
        </a:buClr>
        <a:buSzPct val="100000"/>
        <a:buFont typeface="Wingdings" pitchFamily="2" charset="2"/>
        <a:buChar char="Ø"/>
        <a:defRPr b="1">
          <a:solidFill>
            <a:schemeClr val="tx1"/>
          </a:solidFill>
          <a:latin typeface="+mn-lt"/>
        </a:defRPr>
      </a:lvl2pPr>
      <a:lvl3pPr marL="788194" indent="-144066" algn="l" rtl="0" eaLnBrk="1" fontAlgn="base" hangingPunct="1">
        <a:lnSpc>
          <a:spcPct val="125000"/>
        </a:lnSpc>
        <a:spcBef>
          <a:spcPts val="0"/>
        </a:spcBef>
        <a:spcAft>
          <a:spcPct val="0"/>
        </a:spcAft>
        <a:buClr>
          <a:srgbClr val="05AD01"/>
        </a:buClr>
        <a:buSzPct val="100000"/>
        <a:buFont typeface="Wingdings" pitchFamily="2" charset="2"/>
        <a:buChar char="§"/>
        <a:defRPr b="1">
          <a:solidFill>
            <a:schemeClr val="tx1"/>
          </a:solidFill>
          <a:latin typeface="+mn-lt"/>
        </a:defRPr>
      </a:lvl3pPr>
      <a:lvl4pPr marL="1476375" indent="-257175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Times New Roman" pitchFamily="18" charset="0"/>
        </a:defRPr>
      </a:lvl4pPr>
      <a:lvl5pPr marL="18764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5pPr>
      <a:lvl6pPr marL="22193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6pPr>
      <a:lvl7pPr marL="25622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7pPr>
      <a:lvl8pPr marL="29051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8pPr>
      <a:lvl9pPr marL="32480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0"/>
          <a:stretch/>
        </p:blipFill>
        <p:spPr>
          <a:xfrm>
            <a:off x="0" y="0"/>
            <a:ext cx="12192000" cy="692696"/>
          </a:xfrm>
          <a:prstGeom prst="rect">
            <a:avLst/>
          </a:prstGeom>
        </p:spPr>
      </p:pic>
      <p:sp>
        <p:nvSpPr>
          <p:cNvPr id="36867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912284" y="188643"/>
            <a:ext cx="7010400" cy="29225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/>
              <a:t>标题</a:t>
            </a:r>
          </a:p>
        </p:txBody>
      </p:sp>
      <p:sp>
        <p:nvSpPr>
          <p:cNvPr id="36869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908720"/>
            <a:ext cx="10464800" cy="209480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 dirty="0"/>
              <a:t>This is our 1st Level Bullet</a:t>
            </a:r>
          </a:p>
          <a:p>
            <a:pPr lvl="1"/>
            <a:r>
              <a:rPr lang="en-US" altLang="zh-CN" dirty="0"/>
              <a:t>This is our 2nd level bullet</a:t>
            </a:r>
          </a:p>
          <a:p>
            <a:pPr lvl="2"/>
            <a:r>
              <a:rPr lang="en-US" altLang="zh-CN" dirty="0"/>
              <a:t>This is our 3rd level bullet</a:t>
            </a:r>
          </a:p>
          <a:p>
            <a:pPr lvl="0"/>
            <a:r>
              <a:rPr lang="en-US" altLang="zh-CN" dirty="0"/>
              <a:t>This is our next 1st Level Bullet</a:t>
            </a:r>
          </a:p>
          <a:p>
            <a:pPr lvl="1"/>
            <a:r>
              <a:rPr lang="en-US" altLang="zh-CN" dirty="0"/>
              <a:t>This is our 2nd level bullet</a:t>
            </a:r>
          </a:p>
          <a:p>
            <a:pPr lvl="2"/>
            <a:r>
              <a:rPr lang="en-US" altLang="zh-CN" dirty="0"/>
              <a:t>This is our 3rd level bullet</a:t>
            </a:r>
          </a:p>
        </p:txBody>
      </p:sp>
      <p:sp>
        <p:nvSpPr>
          <p:cNvPr id="12" name="Text Box 17"/>
          <p:cNvSpPr txBox="1">
            <a:spLocks noChangeArrowheads="1"/>
          </p:cNvSpPr>
          <p:nvPr/>
        </p:nvSpPr>
        <p:spPr bwMode="auto">
          <a:xfrm>
            <a:off x="11280577" y="6553201"/>
            <a:ext cx="864096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1" hangingPunct="1">
              <a:lnSpc>
                <a:spcPct val="100000"/>
              </a:lnSpc>
              <a:spcBef>
                <a:spcPct val="50000"/>
              </a:spcBef>
              <a:buClrTx/>
              <a:buSzTx/>
              <a:buFontTx/>
              <a:buNone/>
            </a:pPr>
            <a:fld id="{8E6141A4-B4DF-417A-BE19-BD33A1D78EA3}" type="slidenum">
              <a:rPr lang="zh-CN" altLang="en-US" sz="900" b="0">
                <a:solidFill>
                  <a:srgbClr val="000099"/>
                </a:solidFill>
                <a:ea typeface="Yu Gothic" panose="020B0400000000000000" pitchFamily="34" charset="-128"/>
                <a:cs typeface="Arial" panose="020B0604020202020204" pitchFamily="34" charset="0"/>
              </a:rPr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t>‹#›</a:t>
            </a:fld>
            <a:endParaRPr lang="en-US" altLang="zh-CN" sz="900" b="0" dirty="0">
              <a:solidFill>
                <a:srgbClr val="000099"/>
              </a:solidFill>
              <a:ea typeface="Yu Gothic" panose="020B0400000000000000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223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</p:sldLayoutIdLst>
  <p:txStyles>
    <p:titleStyle>
      <a:lvl1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0">
          <a:solidFill>
            <a:srgbClr val="FF0000"/>
          </a:solidFill>
          <a:latin typeface="+mj-lt"/>
          <a:ea typeface="+mj-ea"/>
          <a:cs typeface="楷体_GB2312"/>
        </a:defRPr>
      </a:lvl1pPr>
      <a:lvl2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  <a:cs typeface="楷体_GB2312"/>
        </a:defRPr>
      </a:lvl2pPr>
      <a:lvl3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  <a:cs typeface="楷体_GB2312"/>
        </a:defRPr>
      </a:lvl3pPr>
      <a:lvl4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  <a:cs typeface="楷体_GB2312"/>
        </a:defRPr>
      </a:lvl4pPr>
      <a:lvl5pPr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  <a:cs typeface="楷体_GB2312"/>
        </a:defRPr>
      </a:lvl5pPr>
      <a:lvl6pPr marL="342900"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</a:defRPr>
      </a:lvl6pPr>
      <a:lvl7pPr marL="685800"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</a:defRPr>
      </a:lvl7pPr>
      <a:lvl8pPr marL="1028700"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</a:defRPr>
      </a:lvl8pPr>
      <a:lvl9pPr marL="1371600" algn="l" rtl="0" eaLnBrk="1" fontAlgn="base" hangingPunct="1">
        <a:lnSpc>
          <a:spcPct val="87000"/>
        </a:lnSpc>
        <a:spcBef>
          <a:spcPct val="0"/>
        </a:spcBef>
        <a:spcAft>
          <a:spcPct val="0"/>
        </a:spcAft>
        <a:defRPr sz="1800" b="1" i="1">
          <a:solidFill>
            <a:srgbClr val="FF0000"/>
          </a:solidFill>
          <a:latin typeface="楷体_GB2312" pitchFamily="49" charset="-122"/>
          <a:ea typeface="楷体_GB2312" pitchFamily="49" charset="-122"/>
        </a:defRPr>
      </a:lvl9pPr>
    </p:titleStyle>
    <p:bodyStyle>
      <a:lvl1pPr marL="213122" indent="-213122" algn="l" rtl="0" eaLnBrk="1" fontAlgn="base" hangingPunct="1">
        <a:lnSpc>
          <a:spcPct val="125000"/>
        </a:lnSpc>
        <a:spcBef>
          <a:spcPts val="0"/>
        </a:spcBef>
        <a:spcAft>
          <a:spcPct val="0"/>
        </a:spcAft>
        <a:buClr>
          <a:srgbClr val="FF0000"/>
        </a:buClr>
        <a:buSzPct val="100000"/>
        <a:buFont typeface="Wingdings" pitchFamily="2" charset="2"/>
        <a:buChar char="v"/>
        <a:defRPr sz="1800" b="1">
          <a:solidFill>
            <a:schemeClr val="tx1"/>
          </a:solidFill>
          <a:latin typeface="+mn-lt"/>
          <a:ea typeface="+mn-ea"/>
          <a:cs typeface="+mn-cs"/>
        </a:defRPr>
      </a:lvl1pPr>
      <a:lvl2pPr marL="501254" indent="-145256" algn="l" rtl="0" eaLnBrk="1" fontAlgn="base" hangingPunct="1">
        <a:lnSpc>
          <a:spcPct val="125000"/>
        </a:lnSpc>
        <a:spcBef>
          <a:spcPts val="0"/>
        </a:spcBef>
        <a:spcAft>
          <a:spcPct val="0"/>
        </a:spcAft>
        <a:buClr>
          <a:srgbClr val="001ADC"/>
        </a:buClr>
        <a:buSzPct val="100000"/>
        <a:buFont typeface="Wingdings" pitchFamily="2" charset="2"/>
        <a:buChar char="Ø"/>
        <a:defRPr b="1">
          <a:solidFill>
            <a:schemeClr val="tx1"/>
          </a:solidFill>
          <a:latin typeface="+mn-lt"/>
        </a:defRPr>
      </a:lvl2pPr>
      <a:lvl3pPr marL="788194" indent="-144066" algn="l" rtl="0" eaLnBrk="1" fontAlgn="base" hangingPunct="1">
        <a:lnSpc>
          <a:spcPct val="125000"/>
        </a:lnSpc>
        <a:spcBef>
          <a:spcPts val="0"/>
        </a:spcBef>
        <a:spcAft>
          <a:spcPct val="0"/>
        </a:spcAft>
        <a:buClr>
          <a:srgbClr val="05AD01"/>
        </a:buClr>
        <a:buSzPct val="100000"/>
        <a:buFont typeface="Wingdings" pitchFamily="2" charset="2"/>
        <a:buChar char="§"/>
        <a:defRPr b="1">
          <a:solidFill>
            <a:schemeClr val="tx1"/>
          </a:solidFill>
          <a:latin typeface="+mn-lt"/>
        </a:defRPr>
      </a:lvl3pPr>
      <a:lvl4pPr marL="1476375" indent="-257175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Times New Roman" pitchFamily="18" charset="0"/>
        </a:defRPr>
      </a:lvl4pPr>
      <a:lvl5pPr marL="18764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5pPr>
      <a:lvl6pPr marL="22193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6pPr>
      <a:lvl7pPr marL="25622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7pPr>
      <a:lvl8pPr marL="29051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8pPr>
      <a:lvl9pPr marL="3248025" indent="-257175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hyperlink" Target="http://2416013822@qq.com" TargetMode="Externa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Relationship Id="rId9" Type="http://schemas.openxmlformats.org/officeDocument/2006/relationships/image" Target="../media/image14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计算机硬件基础</a:t>
            </a:r>
            <a:br>
              <a:rPr lang="zh-CN" altLang="en-US" dirty="0"/>
            </a:br>
            <a:r>
              <a:rPr lang="zh-CN" altLang="en-US" dirty="0"/>
              <a:t>（</a:t>
            </a:r>
            <a:r>
              <a:rPr lang="en-US" altLang="zh-CN" dirty="0"/>
              <a:t>2023</a:t>
            </a:r>
            <a:r>
              <a:rPr lang="zh-CN" altLang="en-US" dirty="0"/>
              <a:t>级）</a:t>
            </a:r>
          </a:p>
        </p:txBody>
      </p:sp>
      <p:sp>
        <p:nvSpPr>
          <p:cNvPr id="6" name="Subtitle 5"/>
          <p:cNvSpPr>
            <a:spLocks noGrp="1" noChangeArrowheads="1"/>
          </p:cNvSpPr>
          <p:nvPr>
            <p:ph type="subTitle" idx="4294967295"/>
          </p:nvPr>
        </p:nvSpPr>
        <p:spPr bwMode="auto">
          <a:xfrm>
            <a:off x="2927648" y="3861048"/>
            <a:ext cx="6336704" cy="87556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47625" tIns="72900" rIns="47625" bIns="72900" numCol="1" anchor="t" anchorCtr="0" compatLnSpc="1">
            <a:prstTxWarp prst="textNoShape">
              <a:avLst/>
            </a:prstTxWarp>
            <a:spAutoFit/>
          </a:bodyPr>
          <a:lstStyle/>
          <a:p>
            <a:pPr marL="0" indent="0" algn="ctr">
              <a:lnSpc>
                <a:spcPct val="150000"/>
              </a:lnSpc>
              <a:spcAft>
                <a:spcPts val="0"/>
              </a:spcAft>
              <a:buNone/>
            </a:pPr>
            <a:r>
              <a:rPr lang="zh-CN" altLang="en-US" sz="3600" baseline="30000" dirty="0">
                <a:solidFill>
                  <a:srgbClr val="000066"/>
                </a:solidFill>
                <a:latin typeface="华文楷体" pitchFamily="2" charset="-122"/>
                <a:ea typeface="华文楷体" pitchFamily="2" charset="-122"/>
                <a:cs typeface="Times New Roman" pitchFamily="18" charset="0"/>
              </a:rPr>
              <a:t>牛建伟  刘子鹏  邓莹莹  李辉勇  李莹</a:t>
            </a:r>
            <a:endParaRPr lang="en-US" altLang="zh-CN" b="0" dirty="0">
              <a:solidFill>
                <a:srgbClr val="000066"/>
              </a:solidFill>
              <a:ea typeface="华文楷体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97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91344" y="116632"/>
            <a:ext cx="8208912" cy="642227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第六章：主存储系统（</a:t>
            </a:r>
            <a:r>
              <a:rPr lang="en-US" altLang="zh-CN" sz="3200" dirty="0"/>
              <a:t>4</a:t>
            </a:r>
            <a:r>
              <a:rPr lang="zh-CN" altLang="en-US" sz="3200" dirty="0"/>
              <a:t>学时）</a:t>
            </a:r>
            <a:endParaRPr lang="en-US" altLang="zh-CN" sz="32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658006" y="836714"/>
            <a:ext cx="10334538" cy="497972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>
            <a:lvl1pPr marL="213122" indent="-213122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lr>
                <a:srgbClr val="FF0000"/>
              </a:buClr>
              <a:buSzPct val="100000"/>
              <a:buFont typeface="Wingdings" pitchFamily="2" charset="2"/>
              <a:buChar char="v"/>
              <a:defRPr sz="165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01254" indent="-145256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lr>
                <a:srgbClr val="001ADC"/>
              </a:buClr>
              <a:buSzPct val="100000"/>
              <a:buFont typeface="Wingdings" pitchFamily="2" charset="2"/>
              <a:buChar char="Ø"/>
              <a:defRPr sz="15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88194" indent="-144066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lr>
                <a:srgbClr val="05AD01"/>
              </a:buClr>
              <a:buSzPct val="100000"/>
              <a:buFont typeface="Wingdings" pitchFamily="2" charset="2"/>
              <a:buChar char="§"/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476375" indent="-257175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har char="–"/>
              <a:defRPr sz="13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76425" indent="-257175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har char="»"/>
              <a:defRPr sz="13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21932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imes New Roman" pitchFamily="18" charset="0"/>
              </a:defRPr>
            </a:lvl6pPr>
            <a:lvl7pPr marL="256222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imes New Roman" pitchFamily="18" charset="0"/>
              </a:defRPr>
            </a:lvl7pPr>
            <a:lvl8pPr marL="290512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imes New Roman" pitchFamily="18" charset="0"/>
              </a:defRPr>
            </a:lvl8pPr>
            <a:lvl9pPr marL="324802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800" kern="0" dirty="0"/>
              <a:t>目      标</a:t>
            </a:r>
            <a:endParaRPr lang="en-US" altLang="zh-CN" sz="2800" kern="0" dirty="0"/>
          </a:p>
          <a:p>
            <a:pPr lvl="1">
              <a:lnSpc>
                <a:spcPct val="120000"/>
              </a:lnSpc>
            </a:pPr>
            <a:r>
              <a:rPr lang="zh-CN" altLang="en-US" sz="2000" kern="0" dirty="0"/>
              <a:t>了解存储单元电路的工作原理，掌握主存储器的结构特点、工作原理和构造方法。</a:t>
            </a:r>
            <a:endParaRPr lang="en-US" altLang="zh-CN" sz="2000" kern="0" dirty="0"/>
          </a:p>
          <a:p>
            <a:pPr>
              <a:lnSpc>
                <a:spcPct val="120000"/>
              </a:lnSpc>
            </a:pPr>
            <a:r>
              <a:rPr lang="zh-CN" altLang="en-US" sz="2800" kern="0" dirty="0"/>
              <a:t>主要内容</a:t>
            </a:r>
            <a:endParaRPr lang="en-US" altLang="zh-CN" sz="2800" kern="0" dirty="0"/>
          </a:p>
          <a:p>
            <a:pPr lvl="1">
              <a:lnSpc>
                <a:spcPct val="120000"/>
              </a:lnSpc>
            </a:pPr>
            <a:r>
              <a:rPr lang="zh-CN" altLang="en-US" sz="2000" kern="0" dirty="0"/>
              <a:t>存储单元电路（</a:t>
            </a:r>
            <a:r>
              <a:rPr lang="en-US" altLang="zh-CN" sz="2000" kern="0" dirty="0">
                <a:solidFill>
                  <a:srgbClr val="FF0000"/>
                </a:solidFill>
              </a:rPr>
              <a:t>1</a:t>
            </a:r>
            <a:r>
              <a:rPr lang="zh-CN" altLang="en-US" sz="2000" kern="0" dirty="0">
                <a:solidFill>
                  <a:srgbClr val="FF0000"/>
                </a:solidFill>
              </a:rPr>
              <a:t>学时</a:t>
            </a:r>
            <a:r>
              <a:rPr lang="zh-CN" altLang="en-US" sz="2000" kern="0" dirty="0"/>
              <a:t>）</a:t>
            </a:r>
            <a:endParaRPr lang="en-US" altLang="zh-CN" sz="2000" kern="0" dirty="0"/>
          </a:p>
          <a:p>
            <a:pPr lvl="2">
              <a:lnSpc>
                <a:spcPct val="120000"/>
              </a:lnSpc>
            </a:pPr>
            <a:r>
              <a:rPr lang="en-US" altLang="zh-CN" sz="2000" kern="0" dirty="0"/>
              <a:t>SRAM</a:t>
            </a:r>
            <a:r>
              <a:rPr lang="zh-CN" altLang="en-US" sz="2000" kern="0" dirty="0"/>
              <a:t>存期单元电路</a:t>
            </a:r>
            <a:endParaRPr lang="en-US" altLang="zh-CN" sz="2000" kern="0" dirty="0"/>
          </a:p>
          <a:p>
            <a:pPr lvl="2">
              <a:lnSpc>
                <a:spcPct val="120000"/>
              </a:lnSpc>
            </a:pPr>
            <a:r>
              <a:rPr lang="en-US" altLang="zh-CN" sz="2000" kern="0" dirty="0"/>
              <a:t>DRAM</a:t>
            </a:r>
            <a:r>
              <a:rPr lang="zh-CN" altLang="en-US" sz="2000" kern="0" dirty="0"/>
              <a:t>存储单元电路</a:t>
            </a:r>
            <a:endParaRPr lang="en-US" altLang="zh-CN" sz="2000" kern="0" dirty="0"/>
          </a:p>
          <a:p>
            <a:pPr lvl="2">
              <a:lnSpc>
                <a:spcPct val="120000"/>
              </a:lnSpc>
            </a:pPr>
            <a:r>
              <a:rPr lang="en-US" altLang="zh-CN" sz="2000" kern="0" dirty="0"/>
              <a:t>ROM</a:t>
            </a:r>
            <a:r>
              <a:rPr lang="zh-CN" altLang="en-US" sz="2000" kern="0" dirty="0"/>
              <a:t>（</a:t>
            </a:r>
            <a:r>
              <a:rPr lang="en-US" altLang="zh-CN" sz="2000" kern="0" dirty="0"/>
              <a:t>Flash</a:t>
            </a:r>
            <a:r>
              <a:rPr lang="zh-CN" altLang="en-US" sz="2000" kern="0" dirty="0"/>
              <a:t>）存储单元电路</a:t>
            </a:r>
            <a:endParaRPr lang="en-US" altLang="zh-CN" sz="2000" kern="0" dirty="0"/>
          </a:p>
          <a:p>
            <a:pPr lvl="1">
              <a:lnSpc>
                <a:spcPct val="120000"/>
              </a:lnSpc>
            </a:pPr>
            <a:r>
              <a:rPr lang="zh-CN" altLang="en-US" sz="2000" kern="0" dirty="0"/>
              <a:t>主存储器的结构（</a:t>
            </a:r>
            <a:r>
              <a:rPr lang="en-US" altLang="zh-CN" sz="2000" kern="0" dirty="0">
                <a:solidFill>
                  <a:srgbClr val="FF0000"/>
                </a:solidFill>
              </a:rPr>
              <a:t>1</a:t>
            </a:r>
            <a:r>
              <a:rPr lang="zh-CN" altLang="en-US" sz="2000" kern="0" dirty="0">
                <a:solidFill>
                  <a:srgbClr val="FF0000"/>
                </a:solidFill>
              </a:rPr>
              <a:t>学时</a:t>
            </a:r>
            <a:r>
              <a:rPr lang="zh-CN" altLang="en-US" sz="2000" kern="0" dirty="0"/>
              <a:t>）</a:t>
            </a:r>
            <a:endParaRPr lang="en-US" altLang="zh-CN" sz="2000" kern="0" dirty="0"/>
          </a:p>
          <a:p>
            <a:pPr lvl="2">
              <a:lnSpc>
                <a:spcPct val="120000"/>
              </a:lnSpc>
            </a:pPr>
            <a:r>
              <a:rPr lang="en-US" altLang="zh-CN" sz="2000" kern="0" dirty="0"/>
              <a:t>SRAM</a:t>
            </a:r>
            <a:r>
              <a:rPr lang="zh-CN" altLang="en-US" sz="2000" kern="0" dirty="0"/>
              <a:t>芯片的内部结构</a:t>
            </a:r>
            <a:endParaRPr lang="en-US" altLang="zh-CN" sz="2000" kern="0" dirty="0"/>
          </a:p>
          <a:p>
            <a:pPr lvl="2">
              <a:lnSpc>
                <a:spcPct val="120000"/>
              </a:lnSpc>
            </a:pPr>
            <a:r>
              <a:rPr lang="en-US" altLang="zh-CN" sz="2000" kern="0" dirty="0"/>
              <a:t>DRAM</a:t>
            </a:r>
            <a:r>
              <a:rPr lang="zh-CN" altLang="en-US" sz="2000" kern="0" dirty="0"/>
              <a:t>芯片的内部结构</a:t>
            </a:r>
            <a:endParaRPr lang="en-US" altLang="zh-CN" sz="2000" kern="0" dirty="0"/>
          </a:p>
          <a:p>
            <a:pPr lvl="1">
              <a:lnSpc>
                <a:spcPct val="120000"/>
              </a:lnSpc>
            </a:pPr>
            <a:r>
              <a:rPr lang="zh-CN" altLang="en-US" sz="2000" kern="0" dirty="0"/>
              <a:t>存储器的扩展（</a:t>
            </a:r>
            <a:r>
              <a:rPr lang="en-US" altLang="zh-CN" sz="2000" kern="0" dirty="0">
                <a:solidFill>
                  <a:srgbClr val="FF0000"/>
                </a:solidFill>
              </a:rPr>
              <a:t>2</a:t>
            </a:r>
            <a:r>
              <a:rPr lang="zh-CN" altLang="en-US" sz="2000" kern="0" dirty="0">
                <a:solidFill>
                  <a:srgbClr val="FF0000"/>
                </a:solidFill>
              </a:rPr>
              <a:t>学时，包含</a:t>
            </a:r>
            <a:r>
              <a:rPr lang="en-US" altLang="zh-CN" sz="2000" kern="0" dirty="0">
                <a:solidFill>
                  <a:srgbClr val="FF0000"/>
                </a:solidFill>
              </a:rPr>
              <a:t>DRAM</a:t>
            </a:r>
            <a:r>
              <a:rPr lang="zh-CN" altLang="en-US" sz="2000" kern="0" dirty="0">
                <a:solidFill>
                  <a:srgbClr val="FF0000"/>
                </a:solidFill>
              </a:rPr>
              <a:t>的刷新</a:t>
            </a:r>
            <a:r>
              <a:rPr lang="zh-CN" altLang="en-US" sz="2000" kern="0" dirty="0"/>
              <a:t>）</a:t>
            </a:r>
            <a:endParaRPr lang="en-US" altLang="zh-CN" sz="2000" kern="0" dirty="0"/>
          </a:p>
          <a:p>
            <a:pPr marL="985838" lvl="2" indent="-342900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en-US" altLang="zh-CN" sz="2000" kern="0" dirty="0"/>
              <a:t>DRAM</a:t>
            </a:r>
            <a:r>
              <a:rPr lang="zh-CN" altLang="en-US" sz="2000" kern="0" dirty="0"/>
              <a:t>的刷新</a:t>
            </a:r>
            <a:endParaRPr lang="en-US" altLang="zh-CN" sz="2000" kern="0" dirty="0"/>
          </a:p>
        </p:txBody>
      </p:sp>
    </p:spTree>
    <p:extLst>
      <p:ext uri="{BB962C8B-B14F-4D97-AF65-F5344CB8AC3E}">
        <p14:creationId xmlns:p14="http://schemas.microsoft.com/office/powerpoint/2010/main" val="1503083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19336" y="89526"/>
            <a:ext cx="8928992" cy="593689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第七章：高速缓存存储器（</a:t>
            </a:r>
            <a:r>
              <a:rPr lang="en-US" altLang="zh-CN" sz="3200" dirty="0"/>
              <a:t>CACHE</a:t>
            </a:r>
            <a:r>
              <a:rPr lang="zh-CN" altLang="en-US" sz="3200" dirty="0"/>
              <a:t>）（</a:t>
            </a:r>
            <a:r>
              <a:rPr lang="en-US" altLang="zh-CN" sz="3200" dirty="0"/>
              <a:t>6</a:t>
            </a:r>
            <a:r>
              <a:rPr lang="zh-CN" altLang="en-US" sz="3200" dirty="0"/>
              <a:t>学时）</a:t>
            </a:r>
            <a:endParaRPr lang="en-US" altLang="zh-CN" sz="3200" dirty="0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5400" y="836712"/>
            <a:ext cx="10513168" cy="5164394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目      标</a:t>
            </a:r>
            <a:endParaRPr lang="en-US" altLang="zh-CN" sz="2400" dirty="0"/>
          </a:p>
          <a:p>
            <a:pPr lvl="1">
              <a:lnSpc>
                <a:spcPct val="120000"/>
              </a:lnSpc>
            </a:pPr>
            <a:r>
              <a:rPr lang="zh-CN" altLang="en-US" sz="1600" dirty="0"/>
              <a:t>掌握高速缓存存储器（</a:t>
            </a:r>
            <a:r>
              <a:rPr lang="en-US" altLang="zh-CN" sz="1600" dirty="0"/>
              <a:t>Cache</a:t>
            </a:r>
            <a:r>
              <a:rPr lang="zh-CN" altLang="en-US" sz="1600" dirty="0"/>
              <a:t>）的结构特点和工作原理，以及多级</a:t>
            </a:r>
            <a:r>
              <a:rPr lang="en-US" altLang="zh-CN" sz="1600" dirty="0"/>
              <a:t>Cache</a:t>
            </a:r>
            <a:r>
              <a:rPr lang="zh-CN" altLang="en-US" sz="1600" dirty="0"/>
              <a:t>层次关系，掌握</a:t>
            </a:r>
            <a:r>
              <a:rPr lang="en-US" altLang="zh-CN" sz="1600" dirty="0"/>
              <a:t>Cache</a:t>
            </a:r>
            <a:r>
              <a:rPr lang="zh-CN" altLang="en-US" sz="1600" dirty="0"/>
              <a:t>的映射机制、</a:t>
            </a:r>
            <a:r>
              <a:rPr lang="en-US" altLang="zh-CN" sz="1600" dirty="0"/>
              <a:t>Cache</a:t>
            </a:r>
            <a:r>
              <a:rPr lang="zh-CN" altLang="en-US" sz="1600" dirty="0"/>
              <a:t>的命中与缺失分析及其性能计算方法。</a:t>
            </a:r>
            <a:endParaRPr lang="en-US" altLang="zh-CN" sz="16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主要内容</a:t>
            </a:r>
            <a:endParaRPr lang="en-US" altLang="zh-CN" sz="2400" dirty="0"/>
          </a:p>
          <a:p>
            <a:pPr lvl="1">
              <a:lnSpc>
                <a:spcPct val="120000"/>
              </a:lnSpc>
            </a:pPr>
            <a:r>
              <a:rPr lang="zh-CN" altLang="en-US" sz="1600" dirty="0"/>
              <a:t>程序执行局部性原理</a:t>
            </a:r>
            <a:endParaRPr lang="en-US" altLang="zh-CN" sz="1600" dirty="0"/>
          </a:p>
          <a:p>
            <a:pPr lvl="1">
              <a:lnSpc>
                <a:spcPct val="120000"/>
              </a:lnSpc>
            </a:pPr>
            <a:r>
              <a:rPr lang="en-US" altLang="zh-CN" sz="1600" dirty="0"/>
              <a:t>Cache</a:t>
            </a:r>
            <a:r>
              <a:rPr lang="zh-CN" altLang="en-US" sz="1600" dirty="0"/>
              <a:t>的结构与工作原理</a:t>
            </a:r>
            <a:endParaRPr lang="en-US" altLang="zh-CN" sz="1600" dirty="0"/>
          </a:p>
          <a:p>
            <a:pPr lvl="1">
              <a:lnSpc>
                <a:spcPct val="120000"/>
              </a:lnSpc>
            </a:pPr>
            <a:r>
              <a:rPr lang="en-US" altLang="zh-CN" sz="1600" dirty="0"/>
              <a:t>Cache</a:t>
            </a:r>
            <a:r>
              <a:rPr lang="zh-CN" altLang="en-US" sz="1600" dirty="0"/>
              <a:t>的映射机制</a:t>
            </a:r>
            <a:endParaRPr lang="en-US" altLang="zh-CN" sz="1600" dirty="0"/>
          </a:p>
          <a:p>
            <a:pPr lvl="2">
              <a:lnSpc>
                <a:spcPct val="120000"/>
              </a:lnSpc>
            </a:pPr>
            <a:r>
              <a:rPr lang="zh-CN" altLang="en-US" sz="1600" dirty="0"/>
              <a:t>直接映射</a:t>
            </a:r>
            <a:endParaRPr lang="en-US" altLang="zh-CN" sz="1600" dirty="0"/>
          </a:p>
          <a:p>
            <a:pPr lvl="2">
              <a:lnSpc>
                <a:spcPct val="120000"/>
              </a:lnSpc>
            </a:pPr>
            <a:r>
              <a:rPr lang="zh-CN" altLang="en-US" sz="1600" dirty="0"/>
              <a:t>全相联映射</a:t>
            </a:r>
            <a:endParaRPr lang="en-US" altLang="zh-CN" sz="1600" dirty="0"/>
          </a:p>
          <a:p>
            <a:pPr lvl="2">
              <a:lnSpc>
                <a:spcPct val="120000"/>
              </a:lnSpc>
            </a:pPr>
            <a:r>
              <a:rPr lang="zh-CN" altLang="en-US" sz="1600" dirty="0"/>
              <a:t>组相联映射</a:t>
            </a:r>
            <a:endParaRPr lang="en-US" altLang="zh-CN" sz="1600" dirty="0"/>
          </a:p>
          <a:p>
            <a:pPr lvl="1">
              <a:lnSpc>
                <a:spcPct val="120000"/>
              </a:lnSpc>
            </a:pPr>
            <a:r>
              <a:rPr lang="en-US" altLang="zh-CN" sz="1600" dirty="0"/>
              <a:t>Cache</a:t>
            </a:r>
            <a:r>
              <a:rPr lang="zh-CN" altLang="en-US" sz="1600" dirty="0"/>
              <a:t>的替换策略</a:t>
            </a:r>
            <a:endParaRPr lang="en-US" altLang="zh-CN" sz="1600" dirty="0"/>
          </a:p>
          <a:p>
            <a:pPr lvl="1">
              <a:lnSpc>
                <a:spcPct val="120000"/>
              </a:lnSpc>
            </a:pPr>
            <a:r>
              <a:rPr lang="en-US" altLang="zh-CN" sz="1600" dirty="0"/>
              <a:t>Cache</a:t>
            </a:r>
            <a:r>
              <a:rPr lang="zh-CN" altLang="en-US" sz="1600" dirty="0"/>
              <a:t>性能分析与其他</a:t>
            </a:r>
            <a:endParaRPr lang="en-US" altLang="zh-CN" sz="1600" dirty="0"/>
          </a:p>
          <a:p>
            <a:pPr lvl="2">
              <a:lnSpc>
                <a:spcPct val="120000"/>
              </a:lnSpc>
            </a:pPr>
            <a:r>
              <a:rPr lang="en-US" altLang="zh-CN" sz="1600" dirty="0"/>
              <a:t>Cache</a:t>
            </a:r>
            <a:r>
              <a:rPr lang="zh-CN" altLang="en-US" sz="1600" dirty="0"/>
              <a:t>数据一致性问题</a:t>
            </a:r>
            <a:endParaRPr lang="en-US" altLang="zh-CN" sz="1600" dirty="0"/>
          </a:p>
          <a:p>
            <a:pPr lvl="2">
              <a:lnSpc>
                <a:spcPct val="120000"/>
              </a:lnSpc>
            </a:pPr>
            <a:r>
              <a:rPr lang="zh-CN" altLang="en-US" sz="1600" dirty="0"/>
              <a:t>命中率与缺失分析</a:t>
            </a:r>
            <a:endParaRPr lang="en-US" altLang="zh-CN" sz="1600" dirty="0"/>
          </a:p>
          <a:p>
            <a:pPr lvl="2">
              <a:lnSpc>
                <a:spcPct val="120000"/>
              </a:lnSpc>
            </a:pPr>
            <a:r>
              <a:rPr lang="zh-CN" altLang="en-US" sz="1600" dirty="0"/>
              <a:t>性能计算</a:t>
            </a:r>
            <a:endParaRPr lang="en-US" altLang="zh-CN" sz="1600" dirty="0"/>
          </a:p>
          <a:p>
            <a:pPr marL="474663" lvl="1" indent="0">
              <a:lnSpc>
                <a:spcPct val="12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8636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91344" y="116632"/>
            <a:ext cx="7992244" cy="588303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第八章：虚拟存储系统（</a:t>
            </a:r>
            <a:r>
              <a:rPr lang="en-US" altLang="zh-CN" sz="3200" dirty="0"/>
              <a:t>6</a:t>
            </a:r>
            <a:r>
              <a:rPr lang="zh-CN" altLang="en-US" sz="3200" dirty="0"/>
              <a:t>学时）</a:t>
            </a:r>
            <a:endParaRPr lang="en-US" altLang="zh-CN" sz="3200" dirty="0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9376" y="776943"/>
            <a:ext cx="8162466" cy="5030126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/>
              <a:t>目      标</a:t>
            </a:r>
            <a:endParaRPr lang="en-US" altLang="zh-CN" sz="2800" dirty="0"/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掌握虚拟存储器工作原理、虚实地址转换与页表工作原理、</a:t>
            </a:r>
            <a:r>
              <a:rPr lang="en-US" altLang="zh-CN" sz="1800" dirty="0"/>
              <a:t>TLB</a:t>
            </a:r>
            <a:r>
              <a:rPr lang="zh-CN" altLang="en-US" sz="1800" dirty="0"/>
              <a:t>工作原理，具备进行虚拟存储器性能分析的能力。</a:t>
            </a:r>
            <a:endParaRPr lang="en-US" altLang="zh-CN" sz="1800" dirty="0"/>
          </a:p>
          <a:p>
            <a:pPr>
              <a:lnSpc>
                <a:spcPct val="150000"/>
              </a:lnSpc>
            </a:pPr>
            <a:r>
              <a:rPr lang="zh-CN" altLang="en-US" sz="2800" dirty="0"/>
              <a:t>主要内容</a:t>
            </a:r>
            <a:endParaRPr lang="en-US" altLang="zh-CN" sz="2800" dirty="0"/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外部存储器</a:t>
            </a:r>
            <a:endParaRPr lang="en-US" altLang="zh-CN" sz="1800" dirty="0"/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虚拟存储器工作原理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虚实地址转换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页表工作原理</a:t>
            </a:r>
          </a:p>
          <a:p>
            <a:pPr lvl="1">
              <a:lnSpc>
                <a:spcPct val="150000"/>
              </a:lnSpc>
            </a:pPr>
            <a:r>
              <a:rPr lang="en-US" altLang="zh-CN" sz="1800" dirty="0"/>
              <a:t>TLB</a:t>
            </a:r>
            <a:r>
              <a:rPr lang="zh-CN" altLang="en-US" sz="1800" dirty="0"/>
              <a:t>工作原理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虚拟存储器性能分析</a:t>
            </a:r>
          </a:p>
          <a:p>
            <a:pPr marL="474663" lvl="1" indent="0">
              <a:lnSpc>
                <a:spcPct val="12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3862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19336" y="0"/>
            <a:ext cx="7992244" cy="593689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第九讲：程序链接与运行（</a:t>
            </a:r>
            <a:r>
              <a:rPr lang="en-US" altLang="zh-CN" sz="3200" dirty="0"/>
              <a:t>6</a:t>
            </a:r>
            <a:r>
              <a:rPr lang="zh-CN" altLang="en-US" sz="3200" dirty="0"/>
              <a:t>学时）</a:t>
            </a:r>
            <a:endParaRPr lang="en-US" altLang="zh-CN" sz="3200" dirty="0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392" y="830867"/>
            <a:ext cx="8162466" cy="6161590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/>
              <a:t>目      标</a:t>
            </a:r>
            <a:endParaRPr lang="en-US" altLang="zh-CN" sz="2000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掌握可执行文件的形成与加载执行原理。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AutoNum type="ea1JpnChsDbPeriod"/>
            </a:pPr>
            <a:r>
              <a:rPr lang="zh-CN" altLang="en-US" dirty="0"/>
              <a:t>基本概念</a:t>
            </a:r>
            <a:endParaRPr lang="en-US" altLang="zh-CN" dirty="0"/>
          </a:p>
          <a:p>
            <a:pPr marL="594000" lvl="1" indent="-255600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zh-CN" altLang="en-US" sz="1400" dirty="0"/>
              <a:t>链接器驱动程序</a:t>
            </a:r>
            <a:endParaRPr lang="en-US" altLang="zh-CN" sz="1400" dirty="0"/>
          </a:p>
          <a:p>
            <a:pPr marL="594000" lvl="1" indent="-255600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zh-CN" altLang="en-US" sz="1400" dirty="0"/>
              <a:t>静态链接</a:t>
            </a:r>
            <a:endParaRPr lang="en-US" altLang="zh-CN" sz="1400" dirty="0"/>
          </a:p>
          <a:p>
            <a:pPr marL="594000" lvl="1" indent="-255600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zh-CN" altLang="en-US" sz="1400" dirty="0"/>
              <a:t>目标文件三种形式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AutoNum type="ea1JpnChsDbPeriod"/>
            </a:pPr>
            <a:r>
              <a:rPr lang="zh-CN" altLang="en-US" dirty="0"/>
              <a:t>符号解析与重定位</a:t>
            </a:r>
          </a:p>
          <a:p>
            <a:pPr marL="595313" indent="-257175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zh-CN" altLang="en-US" sz="1400" dirty="0"/>
              <a:t>符号和符号表</a:t>
            </a:r>
          </a:p>
          <a:p>
            <a:pPr marL="595313" indent="-257175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zh-CN" altLang="en-US" sz="1400" dirty="0"/>
              <a:t>符号解析</a:t>
            </a:r>
            <a:endParaRPr lang="en-US" altLang="zh-CN" sz="1400" dirty="0"/>
          </a:p>
          <a:p>
            <a:pPr marL="595313" indent="-257175">
              <a:lnSpc>
                <a:spcPct val="150000"/>
              </a:lnSpc>
              <a:buClr>
                <a:schemeClr val="accent2"/>
              </a:buClr>
              <a:buFont typeface="+mj-lt"/>
              <a:buAutoNum type="arabicPeriod"/>
            </a:pPr>
            <a:r>
              <a:rPr lang="zh-CN" altLang="en-US" sz="1400" dirty="0"/>
              <a:t>重定位</a:t>
            </a:r>
          </a:p>
          <a:p>
            <a:pPr marL="457200" indent="-457200">
              <a:lnSpc>
                <a:spcPct val="150000"/>
              </a:lnSpc>
              <a:buFont typeface="+mj-ea"/>
              <a:buAutoNum type="ea1JpnChsDbPeriod" startAt="3"/>
            </a:pPr>
            <a:r>
              <a:rPr lang="zh-CN" altLang="en-US" dirty="0"/>
              <a:t>程序运行</a:t>
            </a:r>
            <a:endParaRPr lang="en-US" altLang="zh-CN" dirty="0"/>
          </a:p>
          <a:p>
            <a:pPr marL="595313" lvl="0" indent="-257175">
              <a:lnSpc>
                <a:spcPct val="150000"/>
              </a:lnSpc>
              <a:buClr>
                <a:srgbClr val="063DE8"/>
              </a:buClr>
              <a:buFont typeface="+mj-lt"/>
              <a:buAutoNum type="arabicPeriod"/>
            </a:pPr>
            <a:r>
              <a:rPr lang="zh-CN" altLang="en-US" sz="1400" dirty="0">
                <a:solidFill>
                  <a:srgbClr val="000000"/>
                </a:solidFill>
              </a:rPr>
              <a:t>可执行目标文件</a:t>
            </a:r>
          </a:p>
          <a:p>
            <a:pPr marL="595313" lvl="0" indent="-257175">
              <a:lnSpc>
                <a:spcPct val="150000"/>
              </a:lnSpc>
              <a:buClr>
                <a:srgbClr val="063DE8"/>
              </a:buClr>
              <a:buFont typeface="+mj-lt"/>
              <a:buAutoNum type="arabicPeriod"/>
            </a:pPr>
            <a:r>
              <a:rPr lang="zh-CN" altLang="en-US" sz="1400" dirty="0">
                <a:solidFill>
                  <a:srgbClr val="000000"/>
                </a:solidFill>
              </a:rPr>
              <a:t>加载和运行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marL="457200" lvl="0" indent="-457200">
              <a:lnSpc>
                <a:spcPct val="150000"/>
              </a:lnSpc>
              <a:buFont typeface="+mj-ea"/>
              <a:buAutoNum type="ea1JpnChsDbPeriod" startAt="4"/>
            </a:pPr>
            <a:r>
              <a:rPr lang="zh-CN" altLang="en-US" dirty="0">
                <a:solidFill>
                  <a:srgbClr val="000000"/>
                </a:solidFill>
              </a:rPr>
              <a:t>动态链接</a:t>
            </a:r>
            <a:endParaRPr lang="en-US" altLang="zh-CN" dirty="0">
              <a:solidFill>
                <a:srgbClr val="000000"/>
              </a:solidFill>
            </a:endParaRPr>
          </a:p>
          <a:p>
            <a:pPr marL="595313" lvl="0" indent="-257175">
              <a:lnSpc>
                <a:spcPct val="150000"/>
              </a:lnSpc>
              <a:buClr>
                <a:srgbClr val="063DE8"/>
              </a:buClr>
              <a:buFont typeface="+mj-lt"/>
              <a:buAutoNum type="arabicPeriod"/>
            </a:pPr>
            <a:r>
              <a:rPr lang="zh-CN" altLang="en-US" sz="1400" dirty="0">
                <a:solidFill>
                  <a:srgbClr val="000000"/>
                </a:solidFill>
              </a:rPr>
              <a:t>加载时链接</a:t>
            </a:r>
          </a:p>
          <a:p>
            <a:pPr marL="595313" lvl="0" indent="-257175">
              <a:lnSpc>
                <a:spcPct val="150000"/>
              </a:lnSpc>
              <a:buClr>
                <a:srgbClr val="063DE8"/>
              </a:buClr>
              <a:buFont typeface="+mj-lt"/>
              <a:buAutoNum type="arabicPeriod"/>
            </a:pPr>
            <a:r>
              <a:rPr lang="zh-CN" altLang="en-US" sz="1400" dirty="0">
                <a:solidFill>
                  <a:srgbClr val="000000"/>
                </a:solidFill>
              </a:rPr>
              <a:t>运行时链接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marL="595313" lvl="0" indent="-257175">
              <a:lnSpc>
                <a:spcPct val="150000"/>
              </a:lnSpc>
              <a:buClr>
                <a:srgbClr val="063DE8"/>
              </a:buClr>
              <a:buFont typeface="+mj-lt"/>
              <a:buAutoNum type="arabicPeriod"/>
            </a:pPr>
            <a:r>
              <a:rPr lang="zh-CN" altLang="en-US" sz="1400" dirty="0">
                <a:solidFill>
                  <a:srgbClr val="000000"/>
                </a:solidFill>
              </a:rPr>
              <a:t>位置无关代码</a:t>
            </a:r>
            <a:endParaRPr lang="zh-CN" altLang="en-US" dirty="0"/>
          </a:p>
          <a:p>
            <a:pPr marL="474663" lvl="1" indent="0">
              <a:lnSpc>
                <a:spcPct val="12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4742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16632"/>
            <a:ext cx="7992244" cy="593689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第十章：总线与</a:t>
            </a:r>
            <a:r>
              <a:rPr lang="en-US" altLang="zh-CN" sz="3200" dirty="0"/>
              <a:t>I/O</a:t>
            </a:r>
            <a:r>
              <a:rPr lang="zh-CN" altLang="en-US" sz="3200" dirty="0"/>
              <a:t>（</a:t>
            </a:r>
            <a:r>
              <a:rPr lang="en-US" altLang="zh-CN" sz="3200" dirty="0"/>
              <a:t>2</a:t>
            </a:r>
            <a:r>
              <a:rPr lang="zh-CN" altLang="en-US" sz="3200" dirty="0"/>
              <a:t>学时）</a:t>
            </a:r>
            <a:endParaRPr lang="en-US" altLang="zh-CN" sz="3200" dirty="0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9376" y="662265"/>
            <a:ext cx="8162466" cy="6346256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目      标</a:t>
            </a:r>
            <a:endParaRPr lang="en-US" altLang="zh-CN" sz="2400" dirty="0"/>
          </a:p>
          <a:p>
            <a:pPr lvl="1">
              <a:lnSpc>
                <a:spcPct val="150000"/>
              </a:lnSpc>
            </a:pPr>
            <a:r>
              <a:rPr lang="zh-CN" altLang="en-US" sz="1600" dirty="0"/>
              <a:t>掌握程序查询</a:t>
            </a:r>
            <a:r>
              <a:rPr lang="en-US" altLang="zh-CN" sz="1600" dirty="0"/>
              <a:t>I/O</a:t>
            </a:r>
            <a:r>
              <a:rPr lang="zh-CN" altLang="en-US" sz="1600" dirty="0"/>
              <a:t>、中断</a:t>
            </a:r>
            <a:r>
              <a:rPr lang="en-US" altLang="zh-CN" sz="1600" dirty="0"/>
              <a:t>I/O</a:t>
            </a:r>
            <a:r>
              <a:rPr lang="zh-CN" altLang="en-US" sz="1600" dirty="0"/>
              <a:t>和</a:t>
            </a:r>
            <a:r>
              <a:rPr lang="en-US" altLang="zh-CN" sz="1600" dirty="0"/>
              <a:t>DMA I/O</a:t>
            </a:r>
            <a:r>
              <a:rPr lang="zh-CN" altLang="en-US" sz="1600" dirty="0"/>
              <a:t>等输入输出方式的工作原理。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主要内容</a:t>
            </a:r>
            <a:endParaRPr lang="en-US" altLang="zh-CN" sz="2400" dirty="0"/>
          </a:p>
          <a:p>
            <a:pPr lvl="1">
              <a:lnSpc>
                <a:spcPct val="150000"/>
              </a:lnSpc>
            </a:pPr>
            <a:r>
              <a:rPr lang="en-US" altLang="zh-CN" sz="2000" dirty="0"/>
              <a:t>I/O</a:t>
            </a:r>
            <a:r>
              <a:rPr lang="zh-CN" altLang="en-US" sz="2000" dirty="0"/>
              <a:t>方式</a:t>
            </a:r>
            <a:endParaRPr lang="en-US" altLang="zh-CN" sz="2000" dirty="0"/>
          </a:p>
          <a:p>
            <a:pPr lvl="2">
              <a:lnSpc>
                <a:spcPct val="150000"/>
              </a:lnSpc>
            </a:pPr>
            <a:r>
              <a:rPr lang="zh-CN" altLang="en-US" sz="2000" dirty="0"/>
              <a:t>程序查询</a:t>
            </a:r>
            <a:r>
              <a:rPr lang="en-US" altLang="zh-CN" sz="2000" dirty="0"/>
              <a:t>I/O</a:t>
            </a:r>
            <a:r>
              <a:rPr lang="zh-CN" altLang="en-US" sz="2000" dirty="0"/>
              <a:t>方式</a:t>
            </a:r>
          </a:p>
          <a:p>
            <a:pPr lvl="2">
              <a:lnSpc>
                <a:spcPct val="150000"/>
              </a:lnSpc>
            </a:pPr>
            <a:r>
              <a:rPr lang="zh-CN" altLang="en-US" sz="2000" dirty="0"/>
              <a:t>中断与中断</a:t>
            </a:r>
            <a:r>
              <a:rPr lang="en-US" altLang="zh-CN" sz="2000" dirty="0"/>
              <a:t>I/O</a:t>
            </a:r>
            <a:r>
              <a:rPr lang="zh-CN" altLang="en-US" sz="2000" dirty="0"/>
              <a:t>方式</a:t>
            </a:r>
          </a:p>
          <a:p>
            <a:pPr lvl="2">
              <a:lnSpc>
                <a:spcPct val="150000"/>
              </a:lnSpc>
            </a:pPr>
            <a:r>
              <a:rPr lang="en-US" altLang="zh-CN" sz="2000" dirty="0"/>
              <a:t>DMA I/O</a:t>
            </a:r>
            <a:r>
              <a:rPr lang="zh-CN" altLang="en-US" sz="2000" dirty="0"/>
              <a:t>方式</a:t>
            </a:r>
          </a:p>
          <a:p>
            <a:pPr lvl="2">
              <a:lnSpc>
                <a:spcPct val="150000"/>
              </a:lnSpc>
            </a:pPr>
            <a:r>
              <a:rPr lang="en-US" altLang="zh-CN" sz="2000" dirty="0"/>
              <a:t>I/O</a:t>
            </a:r>
            <a:r>
              <a:rPr lang="zh-CN" altLang="en-US" sz="2000" dirty="0"/>
              <a:t>通道</a:t>
            </a:r>
            <a:endParaRPr lang="en-US" altLang="zh-CN" sz="2000" dirty="0"/>
          </a:p>
          <a:p>
            <a:pPr lvl="1">
              <a:lnSpc>
                <a:spcPct val="150000"/>
              </a:lnSpc>
            </a:pPr>
            <a:r>
              <a:rPr lang="zh-CN" altLang="en-US" sz="2000" dirty="0"/>
              <a:t>总线</a:t>
            </a:r>
            <a:endParaRPr lang="en-US" altLang="zh-CN" sz="1600" dirty="0"/>
          </a:p>
          <a:p>
            <a:pPr lvl="2">
              <a:lnSpc>
                <a:spcPct val="150000"/>
              </a:lnSpc>
            </a:pPr>
            <a:r>
              <a:rPr lang="zh-CN" altLang="en-US" dirty="0"/>
              <a:t>总线的一般概念</a:t>
            </a:r>
          </a:p>
          <a:p>
            <a:pPr lvl="2">
              <a:lnSpc>
                <a:spcPct val="150000"/>
              </a:lnSpc>
            </a:pPr>
            <a:r>
              <a:rPr lang="zh-CN" altLang="en-US" dirty="0"/>
              <a:t>总线的结构</a:t>
            </a:r>
          </a:p>
          <a:p>
            <a:pPr lvl="2">
              <a:lnSpc>
                <a:spcPct val="150000"/>
              </a:lnSpc>
            </a:pPr>
            <a:r>
              <a:rPr lang="zh-CN" altLang="en-US" dirty="0"/>
              <a:t>总线的仲裁</a:t>
            </a:r>
          </a:p>
          <a:p>
            <a:pPr lvl="2">
              <a:lnSpc>
                <a:spcPct val="150000"/>
              </a:lnSpc>
            </a:pPr>
            <a:endParaRPr lang="zh-CN" altLang="en-US" dirty="0"/>
          </a:p>
          <a:p>
            <a:pPr marL="474663" lvl="1" indent="0">
              <a:lnSpc>
                <a:spcPct val="12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8015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19336" y="0"/>
            <a:ext cx="7992244" cy="588303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总复习</a:t>
            </a:r>
            <a:endParaRPr lang="en-US" altLang="zh-CN" sz="3200" dirty="0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7368" y="836712"/>
            <a:ext cx="8162466" cy="2837603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/>
              <a:t>目      标</a:t>
            </a:r>
            <a:endParaRPr lang="en-US" altLang="zh-CN" sz="2800" dirty="0"/>
          </a:p>
          <a:p>
            <a:pPr lvl="1">
              <a:lnSpc>
                <a:spcPct val="150000"/>
              </a:lnSpc>
            </a:pPr>
            <a:r>
              <a:rPr lang="zh-CN" altLang="en-US" sz="2400" dirty="0"/>
              <a:t>回顾复习本学期知识点，备战期末考试。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800" dirty="0"/>
              <a:t>主要内容</a:t>
            </a:r>
            <a:endParaRPr lang="en-US" altLang="zh-CN" sz="2800" dirty="0"/>
          </a:p>
          <a:p>
            <a:pPr lvl="1">
              <a:lnSpc>
                <a:spcPct val="150000"/>
              </a:lnSpc>
            </a:pPr>
            <a:r>
              <a:rPr lang="zh-CN" altLang="en-US" sz="2400" dirty="0"/>
              <a:t>各章知识要点</a:t>
            </a:r>
          </a:p>
          <a:p>
            <a:pPr marL="474663" lvl="1" indent="0">
              <a:lnSpc>
                <a:spcPct val="12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41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标题 1"/>
          <p:cNvSpPr>
            <a:spLocks noGrp="1"/>
          </p:cNvSpPr>
          <p:nvPr>
            <p:ph type="title"/>
          </p:nvPr>
        </p:nvSpPr>
        <p:spPr>
          <a:xfrm>
            <a:off x="1836" y="260648"/>
            <a:ext cx="8950325" cy="426142"/>
          </a:xfrm>
        </p:spPr>
        <p:txBody>
          <a:bodyPr anchor="b"/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实验教学目标</a:t>
            </a: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263352" y="908720"/>
            <a:ext cx="10266680" cy="540067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342900" lvl="1">
              <a:lnSpc>
                <a:spcPct val="140000"/>
              </a:lnSpc>
              <a:spcBef>
                <a:spcPts val="0"/>
              </a:spcBef>
            </a:pPr>
            <a:r>
              <a:rPr lang="zh-CN" altLang="en-US" b="1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理解组合和时序电路的</a:t>
            </a:r>
            <a:r>
              <a:rPr lang="zh-CN" altLang="en-US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基本</a:t>
            </a:r>
            <a:r>
              <a:rPr lang="zh-CN" altLang="en-US" b="1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原理与设计方法</a:t>
            </a:r>
          </a:p>
          <a:p>
            <a:pPr marL="342900" lvl="1">
              <a:lnSpc>
                <a:spcPct val="140000"/>
              </a:lnSpc>
              <a:spcBef>
                <a:spcPts val="0"/>
              </a:spcBef>
              <a:buClr>
                <a:schemeClr val="folHlink"/>
              </a:buClr>
              <a:buSzPct val="60000"/>
            </a:pPr>
            <a:r>
              <a:rPr lang="zh-CN" altLang="en-US" b="1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以MIPS体系结构指令集为例</a:t>
            </a:r>
          </a:p>
          <a:p>
            <a:pPr lvl="1" indent="0">
              <a:lnSpc>
                <a:spcPct val="140000"/>
              </a:lnSpc>
              <a:spcBef>
                <a:spcPts val="0"/>
              </a:spcBef>
            </a:pP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掌握</a:t>
            </a:r>
            <a:r>
              <a:rPr lang="en-US" altLang="zh-CN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MIPS</a:t>
            </a: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汇编程序</a:t>
            </a:r>
            <a:r>
              <a:rPr lang="zh-CN" altLang="en-US" sz="2400" b="0" kern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设计和转换成机器代码的方法</a:t>
            </a:r>
            <a:endParaRPr lang="en-US" altLang="zh-CN" sz="2400" b="0" kern="0" noProof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 indent="0">
              <a:lnSpc>
                <a:spcPct val="140000"/>
              </a:lnSpc>
              <a:spcBef>
                <a:spcPts val="0"/>
              </a:spcBef>
            </a:pP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能够编写一定功能</a:t>
            </a:r>
            <a:r>
              <a:rPr lang="en-US" altLang="zh-CN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包含分支、循环、调用等</a:t>
            </a:r>
            <a:r>
              <a:rPr lang="en-US" altLang="zh-CN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的汇编语言程序</a:t>
            </a:r>
            <a:endParaRPr lang="en-US" altLang="zh-CN" sz="2400" b="0" kern="0" noProof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lvl="1">
              <a:lnSpc>
                <a:spcPct val="140000"/>
              </a:lnSpc>
              <a:spcBef>
                <a:spcPts val="0"/>
              </a:spcBef>
              <a:buClr>
                <a:schemeClr val="folHlink"/>
              </a:buClr>
              <a:buSzPct val="60000"/>
            </a:pPr>
            <a:r>
              <a:rPr lang="zh-CN" altLang="en-US" b="1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理解CPU的工作原理并掌握Cache的构造方法</a:t>
            </a:r>
            <a:endParaRPr lang="zh-CN" altLang="en-US" b="1" kern="0" noProof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 indent="0">
              <a:lnSpc>
                <a:spcPct val="140000"/>
              </a:lnSpc>
              <a:spcBef>
                <a:spcPts val="0"/>
              </a:spcBef>
            </a:pP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从指令的操作语义推导出</a:t>
            </a:r>
            <a:r>
              <a:rPr lang="en-US" altLang="zh-CN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CPU</a:t>
            </a: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设计的数据通路和控制部件</a:t>
            </a:r>
            <a:endParaRPr lang="en-US" altLang="zh-CN" sz="2400" b="0" kern="0" noProof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 indent="0">
              <a:lnSpc>
                <a:spcPct val="140000"/>
              </a:lnSpc>
              <a:spcBef>
                <a:spcPts val="0"/>
              </a:spcBef>
            </a:pP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实现模拟</a:t>
            </a:r>
            <a:r>
              <a:rPr lang="en-US" altLang="zh-CN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Cache</a:t>
            </a: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设计，并优化</a:t>
            </a:r>
            <a:r>
              <a:rPr lang="en-US" altLang="zh-CN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Cache</a:t>
            </a: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性能</a:t>
            </a:r>
            <a:endParaRPr lang="en-US" altLang="zh-CN" sz="2400" b="0" kern="0" noProof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lvl="1">
              <a:lnSpc>
                <a:spcPct val="140000"/>
              </a:lnSpc>
              <a:spcBef>
                <a:spcPts val="0"/>
              </a:spcBef>
              <a:buClr>
                <a:schemeClr val="folHlink"/>
              </a:buClr>
              <a:buSzPct val="60000"/>
            </a:pPr>
            <a:r>
              <a:rPr lang="zh-CN" altLang="en-US" b="1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理解计算机系统的软硬件接口及工作原理</a:t>
            </a:r>
          </a:p>
          <a:p>
            <a:pPr lvl="1" indent="0">
              <a:lnSpc>
                <a:spcPct val="140000"/>
              </a:lnSpc>
              <a:spcBef>
                <a:spcPts val="0"/>
              </a:spcBef>
            </a:pP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理解并掌握</a:t>
            </a:r>
            <a:r>
              <a:rPr lang="en-US" altLang="zh-CN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</a:t>
            </a:r>
            <a:r>
              <a:rPr lang="zh-CN" altLang="en-US" sz="2400" b="0" kern="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语言程序链接过程</a:t>
            </a:r>
            <a:endParaRPr lang="en-US" altLang="zh-CN" sz="2400" b="0" kern="0" noProof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 indent="0">
              <a:lnSpc>
                <a:spcPct val="140000"/>
              </a:lnSpc>
              <a:spcBef>
                <a:spcPts val="0"/>
              </a:spcBef>
            </a:pPr>
            <a:r>
              <a:rPr lang="zh-CN" altLang="en-US" sz="2400" b="0" kern="0" noProof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理解计算机</a:t>
            </a:r>
            <a:r>
              <a:rPr lang="en-US" altLang="zh-CN" sz="2400" b="0" kern="0" noProof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I/O</a:t>
            </a:r>
            <a:r>
              <a:rPr lang="zh-CN" altLang="en-US" sz="2400" b="0" kern="0" noProof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通信</a:t>
            </a:r>
            <a:r>
              <a:rPr lang="zh-CN" altLang="en-US" sz="2400" b="0" kern="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基本</a:t>
            </a:r>
            <a:r>
              <a:rPr lang="zh-CN" altLang="en-US" sz="2400" b="0" kern="0" noProof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流程</a:t>
            </a:r>
          </a:p>
        </p:txBody>
      </p:sp>
    </p:spTree>
    <p:extLst>
      <p:ext uri="{BB962C8B-B14F-4D97-AF65-F5344CB8AC3E}">
        <p14:creationId xmlns:p14="http://schemas.microsoft.com/office/powerpoint/2010/main" val="3231574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89451" y="6029737"/>
            <a:ext cx="5897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注：具体实验任务和时间可能会有微调，以最终实验为准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37706131"/>
              </p:ext>
            </p:extLst>
          </p:nvPr>
        </p:nvGraphicFramePr>
        <p:xfrm>
          <a:off x="551384" y="1268760"/>
          <a:ext cx="11231039" cy="4478809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16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8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9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27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590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1166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序号</a:t>
                      </a:r>
                      <a:endParaRPr lang="zh-CN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项目名称</a:t>
                      </a: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课下任务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课上任务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课下实验周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课上实验周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3428"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预备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 defTabSz="685800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defRPr/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数制、MIPS汇编、Mars、Logisim等实验基础知识和工具学习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marL="0" marR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第</a:t>
                      </a: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3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~</a:t>
                      </a: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6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周基于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实验平台开启自学，并配有部分练习题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marL="0" marR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无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3-6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无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课下自学，在平台自练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342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实验</a:t>
                      </a: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altLang="zh-CN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简单部件与状态机设计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en-US" altLang="zh-CN" sz="1400" b="1" kern="0" dirty="0" err="1">
                          <a:solidFill>
                            <a:schemeClr val="tx1"/>
                          </a:solidFill>
                          <a:effectLst/>
                        </a:rPr>
                        <a:t>Logisim</a:t>
                      </a: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en-US" altLang="zh-CN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搭建支持加、减、按位或功能的</a:t>
                      </a: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ALU</a:t>
                      </a: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；</a:t>
                      </a: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GRF</a:t>
                      </a: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设计；表决器设计等</a:t>
                      </a:r>
                      <a:endParaRPr lang="en-US" altLang="zh-CN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课下实验任务的扩展或等</a:t>
                      </a:r>
                      <a:endParaRPr lang="zh-CN" altLang="en-US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7-10</a:t>
                      </a:r>
                      <a:endParaRPr lang="en-US" altLang="zh-CN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US" altLang="zh-CN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课上</a:t>
                      </a: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课时</a:t>
                      </a:r>
                      <a:endParaRPr lang="en-US" altLang="zh-CN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3428"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实验</a:t>
                      </a: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MIPS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汇编实验（</a:t>
                      </a: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Mars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）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最大公约数、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字符串逆置、汉诺塔等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汇编基础知识考核；编程题：排序、函数调用、递归以及模拟计算相关的汇编实现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11-12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课上</a:t>
                      </a: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课时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3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实验</a:t>
                      </a: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模拟</a:t>
                      </a:r>
                      <a:r>
                        <a:rPr sz="1400" b="1" kern="100" dirty="0">
                          <a:solidFill>
                            <a:schemeClr val="tx1"/>
                          </a:solidFill>
                          <a:effectLst/>
                        </a:rPr>
                        <a:t>Cache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设计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Cache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原理</a:t>
                      </a:r>
                      <a:r>
                        <a:rPr lang="zh-CN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设计</a:t>
                      </a:r>
                      <a:endParaRPr lang="zh-CN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综合完善</a:t>
                      </a: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Cache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设计，使其更高效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（扩展版）等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13-14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14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课上</a:t>
                      </a: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课时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3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</a:rPr>
                        <a:t>实验</a:t>
                      </a:r>
                      <a:r>
                        <a:rPr lang="en-US" altLang="zh-CN" sz="1400" b="1" kern="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 b="1" kern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sz="1400" b="1" kern="100" dirty="0" err="1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程序链接实验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（</a:t>
                      </a: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C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语言）</a:t>
                      </a:r>
                      <a:endParaRPr sz="1400" b="1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分析C程序、汇编程序和链接后目标程序的对应关系，理解重定位信息和重定位以及位置无关代码</a:t>
                      </a:r>
                      <a:endParaRPr lang="zh-CN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400" b="1" kern="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课下任务的完善和扩展，完成</a:t>
                      </a:r>
                      <a:r>
                        <a:rPr lang="zh-CN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一个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sym typeface="+mn-ea"/>
                        </a:rPr>
                        <a:t>基本的链接程序并进行必要的测试验证</a:t>
                      </a:r>
                      <a:endParaRPr lang="zh-CN" altLang="en-US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15-16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课上</a:t>
                      </a: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课时</a:t>
                      </a:r>
                      <a:endParaRPr lang="en-US" altLang="zh-CN" sz="1400" b="1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33640" marR="33640" marT="4672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标题 1">
            <a:extLst>
              <a:ext uri="{FF2B5EF4-FFF2-40B4-BE49-F238E27FC236}">
                <a16:creationId xmlns:a16="http://schemas.microsoft.com/office/drawing/2014/main" id="{8B43DA92-E4CD-7E5F-A937-22092F30B28B}"/>
              </a:ext>
            </a:extLst>
          </p:cNvPr>
          <p:cNvSpPr txBox="1">
            <a:spLocks/>
          </p:cNvSpPr>
          <p:nvPr/>
        </p:nvSpPr>
        <p:spPr bwMode="auto">
          <a:xfrm>
            <a:off x="1836" y="260648"/>
            <a:ext cx="8950325" cy="42614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63500" tIns="25400" rIns="63500" bIns="25400" numCol="1" anchor="b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sz="1800" b="1" i="0" baseline="0">
                <a:solidFill>
                  <a:srgbClr val="FF0000"/>
                </a:solidFill>
                <a:latin typeface="Arial Unicode MS" panose="020B0604020202020204" pitchFamily="34" charset="-122"/>
                <a:ea typeface="+mj-ea"/>
                <a:cs typeface="楷体_GB2312"/>
              </a:defRPr>
            </a:lvl1pPr>
            <a:lvl2pPr algn="l" rtl="0" eaLnBrk="1" fontAlgn="base" hangingPunct="1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sz="1800" b="1" i="1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  <a:cs typeface="楷体_GB2312"/>
              </a:defRPr>
            </a:lvl2pPr>
            <a:lvl3pPr algn="l" rtl="0" eaLnBrk="1" fontAlgn="base" hangingPunct="1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sz="1800" b="1" i="1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  <a:cs typeface="楷体_GB2312"/>
              </a:defRPr>
            </a:lvl3pPr>
            <a:lvl4pPr algn="l" rtl="0" eaLnBrk="1" fontAlgn="base" hangingPunct="1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sz="1800" b="1" i="1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  <a:cs typeface="楷体_GB2312"/>
              </a:defRPr>
            </a:lvl4pPr>
            <a:lvl5pPr algn="l" rtl="0" eaLnBrk="1" fontAlgn="base" hangingPunct="1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sz="1800" b="1" i="1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  <a:cs typeface="楷体_GB2312"/>
              </a:defRPr>
            </a:lvl5pPr>
            <a:lvl6pPr marL="342900" algn="l" rtl="0" eaLnBrk="1" fontAlgn="base" hangingPunct="1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sz="1800" b="1" i="1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685800" algn="l" rtl="0" eaLnBrk="1" fontAlgn="base" hangingPunct="1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sz="1800" b="1" i="1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1028700" algn="l" rtl="0" eaLnBrk="1" fontAlgn="base" hangingPunct="1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sz="1800" b="1" i="1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1371600" algn="l" rtl="0" eaLnBrk="1" fontAlgn="base" hangingPunct="1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 sz="1800" b="1" i="1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>
              <a:buClrTx/>
              <a:buSzTx/>
              <a:buFontTx/>
              <a:buNone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课程实验总体安排（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3-16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周）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标题 1"/>
          <p:cNvSpPr>
            <a:spLocks noGrp="1"/>
          </p:cNvSpPr>
          <p:nvPr>
            <p:ph type="title"/>
          </p:nvPr>
        </p:nvSpPr>
        <p:spPr>
          <a:xfrm>
            <a:off x="2456" y="188640"/>
            <a:ext cx="9505950" cy="426142"/>
          </a:xfrm>
        </p:spPr>
        <p:txBody>
          <a:bodyPr anchor="b"/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预备阶段（第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3~6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周）</a:t>
            </a:r>
          </a:p>
        </p:txBody>
      </p:sp>
      <p:sp>
        <p:nvSpPr>
          <p:cNvPr id="13314" name="内容占位符 2"/>
          <p:cNvSpPr>
            <a:spLocks noGrp="1"/>
          </p:cNvSpPr>
          <p:nvPr>
            <p:ph idx="1"/>
          </p:nvPr>
        </p:nvSpPr>
        <p:spPr>
          <a:xfrm>
            <a:off x="0" y="764704"/>
            <a:ext cx="10921365" cy="5580380"/>
          </a:xfrm>
        </p:spPr>
        <p:txBody>
          <a:bodyPr anchor="t"/>
          <a:lstStyle/>
          <a:p>
            <a:pPr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目标：学习相关基础知识、编程语言及设计工具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数字电路：门电路、组合电路、时序电路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语言：汇编语言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MIPS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指令集、汇编程序解析及设计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 indent="0" latinLnBrk="0">
              <a:lnSpc>
                <a:spcPct val="150000"/>
              </a:lnSpc>
              <a:spcBef>
                <a:spcPts val="0"/>
              </a:spcBef>
            </a:pP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Logisim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数字电路模拟器，具有直观友善的电路建模和仿真功能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 indent="0" latinLnBrk="0">
              <a:lnSpc>
                <a:spcPct val="150000"/>
              </a:lnSpc>
              <a:spcBef>
                <a:spcPts val="0"/>
              </a:spcBef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MARS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MIPS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模拟器，辅助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MIPS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汇编程序编写、调试，设计验证的工具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学习方式：在实验平台完成相关教学内容的自学与评测</a:t>
            </a:r>
          </a:p>
          <a:p>
            <a:pPr marL="457200" lvl="1" indent="0" latinLnBrk="0">
              <a:lnSpc>
                <a:spcPct val="150000"/>
              </a:lnSpc>
              <a:buNone/>
            </a:pP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注：实验平台访问及使用说明将于第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周发布</a:t>
            </a:r>
          </a:p>
        </p:txBody>
      </p:sp>
    </p:spTree>
    <p:extLst>
      <p:ext uri="{BB962C8B-B14F-4D97-AF65-F5344CB8AC3E}">
        <p14:creationId xmlns:p14="http://schemas.microsoft.com/office/powerpoint/2010/main" val="2786137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内容占位符 1"/>
          <p:cNvSpPr>
            <a:spLocks noGrp="1"/>
          </p:cNvSpPr>
          <p:nvPr>
            <p:ph idx="1"/>
          </p:nvPr>
        </p:nvSpPr>
        <p:spPr>
          <a:xfrm>
            <a:off x="263352" y="908720"/>
            <a:ext cx="2314575" cy="316928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8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Logisim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400" dirty="0" err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Logisim</a:t>
            </a:r>
            <a:r>
              <a:rPr lang="zh-CN" altLang="en-US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是一个数字逻辑电路设计仿真的工具</a:t>
            </a:r>
          </a:p>
        </p:txBody>
      </p:sp>
      <p:sp>
        <p:nvSpPr>
          <p:cNvPr id="31747" name="标题 2"/>
          <p:cNvSpPr>
            <a:spLocks noGrp="1"/>
          </p:cNvSpPr>
          <p:nvPr>
            <p:ph type="title"/>
          </p:nvPr>
        </p:nvSpPr>
        <p:spPr>
          <a:xfrm>
            <a:off x="0" y="116632"/>
            <a:ext cx="7010400" cy="426142"/>
          </a:xfrm>
        </p:spPr>
        <p:txBody>
          <a:bodyPr/>
          <a:lstStyle/>
          <a:p>
            <a:pPr algn="l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你需要学习的内容：软件工具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Logisim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124" name="Picture 4" descr="http://a.fsdn.com/con/app/proj/circuit/screenshots/29789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925" y="1130300"/>
            <a:ext cx="8592185" cy="551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1824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52000"/>
            <a:ext cx="7320136" cy="432048"/>
          </a:xfrm>
        </p:spPr>
        <p:txBody>
          <a:bodyPr>
            <a:noAutofit/>
          </a:bodyPr>
          <a:lstStyle/>
          <a:p>
            <a:r>
              <a:rPr lang="zh-CN" altLang="en-US" sz="3200" i="0" dirty="0">
                <a:latin typeface="+mn-lt"/>
              </a:rPr>
              <a:t>课程的目标和内容（从程序员角度看）</a:t>
            </a:r>
          </a:p>
        </p:txBody>
      </p:sp>
      <p:sp>
        <p:nvSpPr>
          <p:cNvPr id="126979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30573" y="692696"/>
            <a:ext cx="8629723" cy="6279024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sz="3000" dirty="0"/>
              <a:t> 课程目标</a:t>
            </a:r>
            <a:endParaRPr lang="en-US" altLang="zh-CN" sz="3000" dirty="0"/>
          </a:p>
          <a:p>
            <a:pPr lvl="1">
              <a:lnSpc>
                <a:spcPct val="150000"/>
              </a:lnSpc>
            </a:pPr>
            <a:r>
              <a:rPr lang="zh-CN" altLang="en-US" sz="21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清楚理解功能型计算机系统是如何构建：可执行目标文件如何生成和运行；</a:t>
            </a:r>
            <a:endParaRPr lang="en-US" altLang="zh-CN" sz="2100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1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培养学生的系统能力，使其成为一个“高效”程序员，在程序调试、性能提升、程序移植和健壮性等方面成为高手；建立计算机系统扎实的概念，为后续的</a:t>
            </a:r>
            <a:r>
              <a:rPr lang="en-US" altLang="zh-CN" sz="21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21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、编译、体系结构等课程打下坚实基础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3000" dirty="0"/>
              <a:t>第一部分：可执行目标文件的生成</a:t>
            </a:r>
            <a:endParaRPr lang="en-US" altLang="zh-CN" sz="3000" dirty="0"/>
          </a:p>
          <a:p>
            <a:pPr lvl="1"/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计算机系统概述（绪论）</a:t>
            </a:r>
            <a:endParaRPr lang="en-US" altLang="zh-CN" sz="2000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计算机的底层执行部件及其原理（数字逻辑、布尔代数）</a:t>
            </a:r>
          </a:p>
          <a:p>
            <a:pPr lvl="1"/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数据的表示与运算（数制与运算）</a:t>
            </a:r>
          </a:p>
          <a:p>
            <a:pPr lvl="1"/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程序的机器级表示（指令系统与汇编语言）</a:t>
            </a:r>
          </a:p>
          <a:p>
            <a:pPr>
              <a:lnSpc>
                <a:spcPct val="150000"/>
              </a:lnSpc>
            </a:pPr>
            <a:r>
              <a:rPr lang="zh-CN" altLang="en-US" sz="3000" dirty="0"/>
              <a:t>第二部分：可执行目标文件的执行</a:t>
            </a:r>
            <a:endParaRPr lang="en-US" altLang="zh-CN" sz="3000" dirty="0"/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处理器分析和设计（处理器</a:t>
            </a:r>
            <a:r>
              <a:rPr lang="en-US" altLang="zh-CN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中断与异常）</a:t>
            </a:r>
            <a:endParaRPr lang="en-US" altLang="zh-CN" sz="2000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层次存储系统（主存储器</a:t>
            </a:r>
            <a:r>
              <a:rPr lang="en-US" altLang="zh-CN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en-US" altLang="zh-CN" sz="2000" dirty="0" err="1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Cache+VM</a:t>
            </a:r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程序的链接与执行</a:t>
            </a:r>
            <a:endParaRPr lang="en-US" altLang="zh-CN" sz="2000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总线和</a:t>
            </a:r>
            <a:r>
              <a:rPr lang="en-US" altLang="zh-CN" sz="2000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</a:p>
          <a:p>
            <a:pPr lvl="1">
              <a:lnSpc>
                <a:spcPct val="150000"/>
              </a:lnSpc>
            </a:pPr>
            <a:endParaRPr lang="en-US" altLang="zh-CN" sz="2400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endParaRPr lang="en-US" altLang="zh-CN" sz="2400" dirty="0"/>
          </a:p>
          <a:p>
            <a:pPr>
              <a:lnSpc>
                <a:spcPct val="150000"/>
              </a:lnSpc>
            </a:pPr>
            <a:endParaRPr lang="en-US" altLang="zh-CN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8E2367E-30FC-0E22-F018-E4DB383EB63D}"/>
              </a:ext>
            </a:extLst>
          </p:cNvPr>
          <p:cNvGrpSpPr/>
          <p:nvPr/>
        </p:nvGrpSpPr>
        <p:grpSpPr>
          <a:xfrm>
            <a:off x="8461548" y="692696"/>
            <a:ext cx="3594894" cy="6120680"/>
            <a:chOff x="8461548" y="692696"/>
            <a:chExt cx="3594894" cy="6120680"/>
          </a:xfrm>
        </p:grpSpPr>
        <p:sp>
          <p:nvSpPr>
            <p:cNvPr id="8" name="Line 8"/>
            <p:cNvSpPr>
              <a:spLocks noChangeShapeType="1"/>
            </p:cNvSpPr>
            <p:nvPr/>
          </p:nvSpPr>
          <p:spPr bwMode="auto">
            <a:xfrm>
              <a:off x="8461548" y="4085878"/>
              <a:ext cx="1035050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24392" y="1233241"/>
              <a:ext cx="2432050" cy="5129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9415189" y="692696"/>
              <a:ext cx="26225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dirty="0">
                  <a:solidFill>
                    <a:srgbClr val="FF0000"/>
                  </a:solidFill>
                  <a:ea typeface="微软雅黑" panose="020B0503020204020204" pitchFamily="34" charset="-122"/>
                </a:rPr>
                <a:t>计算机系统</a:t>
              </a:r>
              <a:r>
                <a:rPr lang="zh-CN" altLang="en-US" dirty="0">
                  <a:solidFill>
                    <a:schemeClr val="accent2"/>
                  </a:solidFill>
                  <a:ea typeface="微软雅黑" panose="020B0503020204020204" pitchFamily="34" charset="-122"/>
                </a:rPr>
                <a:t>抽象层</a:t>
              </a:r>
              <a:endParaRPr lang="zh-CN" altLang="en-US" sz="1800" b="0" dirty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9640615" y="2404021"/>
              <a:ext cx="2384425" cy="495300"/>
            </a:xfrm>
            <a:prstGeom prst="rect">
              <a:avLst/>
            </a:prstGeom>
            <a:solidFill>
              <a:srgbClr val="008080">
                <a:alpha val="25098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sz="1800" b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9640615" y="2897734"/>
              <a:ext cx="2384425" cy="539750"/>
            </a:xfrm>
            <a:prstGeom prst="rect">
              <a:avLst/>
            </a:prstGeom>
            <a:solidFill>
              <a:srgbClr val="993366">
                <a:alpha val="25098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sz="1800" b="0"/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9640615" y="4067721"/>
              <a:ext cx="2384425" cy="1079500"/>
            </a:xfrm>
            <a:prstGeom prst="rect">
              <a:avLst/>
            </a:prstGeom>
            <a:solidFill>
              <a:srgbClr val="FFFF00">
                <a:alpha val="25098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sz="1800" b="0"/>
            </a:p>
          </p:txBody>
        </p:sp>
        <p:grpSp>
          <p:nvGrpSpPr>
            <p:cNvPr id="10" name="Group 10"/>
            <p:cNvGrpSpPr>
              <a:grpSpLocks/>
            </p:cNvGrpSpPr>
            <p:nvPr/>
          </p:nvGrpSpPr>
          <p:grpSpPr bwMode="auto">
            <a:xfrm>
              <a:off x="8919889" y="2177010"/>
              <a:ext cx="406400" cy="1620837"/>
              <a:chOff x="3645" y="1621"/>
              <a:chExt cx="256" cy="1021"/>
            </a:xfrm>
          </p:grpSpPr>
          <p:sp>
            <p:nvSpPr>
              <p:cNvPr id="11" name="Line 11"/>
              <p:cNvSpPr>
                <a:spLocks noChangeShapeType="1"/>
              </p:cNvSpPr>
              <p:nvPr/>
            </p:nvSpPr>
            <p:spPr bwMode="auto">
              <a:xfrm flipV="1">
                <a:off x="3787" y="2103"/>
                <a:ext cx="0" cy="539"/>
              </a:xfrm>
              <a:prstGeom prst="line">
                <a:avLst/>
              </a:prstGeom>
              <a:noFill/>
              <a:ln w="57150">
                <a:solidFill>
                  <a:srgbClr val="0066CC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" name="Text Box 12"/>
              <p:cNvSpPr txBox="1">
                <a:spLocks noChangeArrowheads="1"/>
              </p:cNvSpPr>
              <p:nvPr/>
            </p:nvSpPr>
            <p:spPr bwMode="auto">
              <a:xfrm>
                <a:off x="3645" y="1621"/>
                <a:ext cx="256" cy="5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115000"/>
                  </a:lnSpc>
                  <a:spcBef>
                    <a:spcPct val="20000"/>
                  </a:spcBef>
                  <a:buChar char="•"/>
                  <a:defRPr sz="2400" b="1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har char="–"/>
                  <a:defRPr sz="2000" b="1">
                    <a:solidFill>
                      <a:srgbClr val="0000CC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115000"/>
                  </a:lnSpc>
                  <a:spcBef>
                    <a:spcPct val="20000"/>
                  </a:spcBef>
                  <a:buChar char="•"/>
                  <a:defRPr sz="2400" b="1">
                    <a:solidFill>
                      <a:srgbClr val="00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115000"/>
                  </a:lnSpc>
                  <a:spcBef>
                    <a:spcPct val="20000"/>
                  </a:spcBef>
                  <a:buChar char="–"/>
                  <a:defRPr sz="1600" b="1">
                    <a:solidFill>
                      <a:srgbClr val="CC33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115000"/>
                  </a:lnSpc>
                  <a:spcBef>
                    <a:spcPct val="20000"/>
                  </a:spcBef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115000"/>
                  </a:lnSpc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115000"/>
                  </a:lnSpc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115000"/>
                  </a:lnSpc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115000"/>
                  </a:lnSpc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50000"/>
                  </a:spcBef>
                  <a:buFontTx/>
                  <a:buNone/>
                </a:pPr>
                <a:r>
                  <a:rPr lang="zh-CN" altLang="en-US" sz="2300">
                    <a:ea typeface="微软雅黑" panose="020B0503020204020204" pitchFamily="34" charset="-122"/>
                  </a:rPr>
                  <a:t>软件</a:t>
                </a:r>
              </a:p>
            </p:txBody>
          </p:sp>
        </p:grpSp>
        <p:grpSp>
          <p:nvGrpSpPr>
            <p:cNvPr id="13" name="Group 13"/>
            <p:cNvGrpSpPr>
              <a:grpSpLocks/>
            </p:cNvGrpSpPr>
            <p:nvPr/>
          </p:nvGrpSpPr>
          <p:grpSpPr bwMode="auto">
            <a:xfrm>
              <a:off x="8919889" y="3797847"/>
              <a:ext cx="406400" cy="1649413"/>
              <a:chOff x="3645" y="2642"/>
              <a:chExt cx="256" cy="1039"/>
            </a:xfrm>
          </p:grpSpPr>
          <p:sp>
            <p:nvSpPr>
              <p:cNvPr id="14" name="Line 14"/>
              <p:cNvSpPr>
                <a:spLocks noChangeShapeType="1"/>
              </p:cNvSpPr>
              <p:nvPr/>
            </p:nvSpPr>
            <p:spPr bwMode="auto">
              <a:xfrm flipV="1">
                <a:off x="3787" y="2642"/>
                <a:ext cx="0" cy="539"/>
              </a:xfrm>
              <a:prstGeom prst="line">
                <a:avLst/>
              </a:prstGeom>
              <a:noFill/>
              <a:ln w="57150">
                <a:solidFill>
                  <a:srgbClr val="0066CC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" name="Text Box 15"/>
              <p:cNvSpPr txBox="1">
                <a:spLocks noChangeArrowheads="1"/>
              </p:cNvSpPr>
              <p:nvPr/>
            </p:nvSpPr>
            <p:spPr bwMode="auto">
              <a:xfrm>
                <a:off x="3645" y="3181"/>
                <a:ext cx="256" cy="5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115000"/>
                  </a:lnSpc>
                  <a:spcBef>
                    <a:spcPct val="20000"/>
                  </a:spcBef>
                  <a:buChar char="•"/>
                  <a:defRPr sz="2400" b="1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har char="–"/>
                  <a:defRPr sz="2000" b="1">
                    <a:solidFill>
                      <a:srgbClr val="0000CC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115000"/>
                  </a:lnSpc>
                  <a:spcBef>
                    <a:spcPct val="20000"/>
                  </a:spcBef>
                  <a:buChar char="•"/>
                  <a:defRPr sz="2400" b="1">
                    <a:solidFill>
                      <a:srgbClr val="00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115000"/>
                  </a:lnSpc>
                  <a:spcBef>
                    <a:spcPct val="20000"/>
                  </a:spcBef>
                  <a:buChar char="–"/>
                  <a:defRPr sz="1600" b="1">
                    <a:solidFill>
                      <a:srgbClr val="CC33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115000"/>
                  </a:lnSpc>
                  <a:spcBef>
                    <a:spcPct val="20000"/>
                  </a:spcBef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115000"/>
                  </a:lnSpc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115000"/>
                  </a:lnSpc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115000"/>
                  </a:lnSpc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115000"/>
                  </a:lnSpc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 b="1">
                    <a:solidFill>
                      <a:srgbClr val="9966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50000"/>
                  </a:spcBef>
                  <a:buFontTx/>
                  <a:buNone/>
                </a:pPr>
                <a:r>
                  <a:rPr lang="zh-CN" altLang="en-US" sz="2300">
                    <a:ea typeface="微软雅黑" panose="020B0503020204020204" pitchFamily="34" charset="-122"/>
                  </a:rPr>
                  <a:t>硬件</a:t>
                </a:r>
              </a:p>
            </p:txBody>
          </p:sp>
        </p:grpSp>
        <p:sp>
          <p:nvSpPr>
            <p:cNvPr id="16" name="文本框 15"/>
            <p:cNvSpPr txBox="1"/>
            <p:nvPr/>
          </p:nvSpPr>
          <p:spPr>
            <a:xfrm>
              <a:off x="9624392" y="6407111"/>
              <a:ext cx="2384425" cy="40626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zh-CN" altLang="en-US" sz="2400" dirty="0">
                  <a:latin typeface="+mj-ea"/>
                  <a:ea typeface="+mj-ea"/>
                </a:rPr>
                <a:t>数学理论基础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1902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内容占位符 1"/>
          <p:cNvSpPr>
            <a:spLocks noGrp="1"/>
          </p:cNvSpPr>
          <p:nvPr>
            <p:ph idx="1"/>
          </p:nvPr>
        </p:nvSpPr>
        <p:spPr>
          <a:xfrm>
            <a:off x="335360" y="1004347"/>
            <a:ext cx="3597275" cy="499681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MIPS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模拟器：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MARS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MARS (MIPS Assembler and Runtime Simulator) </a:t>
            </a:r>
          </a:p>
          <a:p>
            <a:pPr lvl="1"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模拟一台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MIPS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计算机，可以编写、执行、调试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MIPS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汇编程序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1747" name="标题 2"/>
          <p:cNvSpPr>
            <a:spLocks noGrp="1"/>
          </p:cNvSpPr>
          <p:nvPr>
            <p:ph type="title"/>
          </p:nvPr>
        </p:nvSpPr>
        <p:spPr>
          <a:xfrm>
            <a:off x="119336" y="188640"/>
            <a:ext cx="7010400" cy="426142"/>
          </a:xfrm>
        </p:spPr>
        <p:txBody>
          <a:bodyPr/>
          <a:lstStyle/>
          <a:p>
            <a:pPr algn="l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你需要学习的内容：软件工具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MARS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1748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9270" y="1400810"/>
            <a:ext cx="7644765" cy="459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8267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标题 1"/>
          <p:cNvSpPr>
            <a:spLocks noGrp="1"/>
          </p:cNvSpPr>
          <p:nvPr>
            <p:ph type="title"/>
          </p:nvPr>
        </p:nvSpPr>
        <p:spPr>
          <a:xfrm>
            <a:off x="119336" y="188640"/>
            <a:ext cx="9405937" cy="426142"/>
          </a:xfrm>
        </p:spPr>
        <p:txBody>
          <a:bodyPr anchor="b"/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课下与课上实验（第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7~16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周）</a:t>
            </a:r>
          </a:p>
        </p:txBody>
      </p:sp>
      <p:sp>
        <p:nvSpPr>
          <p:cNvPr id="14338" name="内容占位符 2"/>
          <p:cNvSpPr>
            <a:spLocks noGrp="1"/>
          </p:cNvSpPr>
          <p:nvPr>
            <p:ph idx="1"/>
          </p:nvPr>
        </p:nvSpPr>
        <p:spPr>
          <a:xfrm>
            <a:off x="119336" y="764704"/>
            <a:ext cx="10250805" cy="5411470"/>
          </a:xfrm>
        </p:spPr>
        <p:txBody>
          <a:bodyPr anchor="t"/>
          <a:lstStyle/>
          <a:p>
            <a:pPr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课下实验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：课下自学学习，并独立完成实验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 latinLnBrk="0"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）学习实验平台提供的学习材料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 latinLnBrk="0"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）在实验平台完成知识点评测（选择题、填空、判断题等）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 latinLnBrk="0"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）完成实验任务，并按实验要求提交至实验平台进行自动评测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课上实验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：进行课上实验任务测试，并评价实验完成情况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 latinLnBrk="0"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）基于实验平台完成知识点测评（选择题、填空、判断题等）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 latinLnBrk="0"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）以课下实验设计为基础，在限定时间内完成课上新增实验任务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步）按课上实验要求，完成实验任务，并提交实验平台通过自动评测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 indent="0" latinLnBrk="0">
              <a:lnSpc>
                <a:spcPct val="150000"/>
              </a:lnSpc>
              <a:spcBef>
                <a:spcPts val="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步）根据情况进行必要的一对一回答检查</a:t>
            </a:r>
          </a:p>
        </p:txBody>
      </p:sp>
    </p:spTree>
    <p:extLst>
      <p:ext uri="{BB962C8B-B14F-4D97-AF65-F5344CB8AC3E}">
        <p14:creationId xmlns:p14="http://schemas.microsoft.com/office/powerpoint/2010/main" val="823163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/>
          </p:cNvSpPr>
          <p:nvPr>
            <p:ph type="title"/>
          </p:nvPr>
        </p:nvSpPr>
        <p:spPr>
          <a:xfrm>
            <a:off x="191344" y="116632"/>
            <a:ext cx="9563100" cy="426142"/>
          </a:xfrm>
        </p:spPr>
        <p:txBody>
          <a:bodyPr anchor="b"/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课程实验成绩评定方法</a:t>
            </a:r>
          </a:p>
        </p:txBody>
      </p:sp>
      <p:sp>
        <p:nvSpPr>
          <p:cNvPr id="15362" name="内容占位符 2"/>
          <p:cNvSpPr>
            <a:spLocks noGrp="1"/>
          </p:cNvSpPr>
          <p:nvPr>
            <p:ph idx="1"/>
          </p:nvPr>
        </p:nvSpPr>
        <p:spPr>
          <a:xfrm>
            <a:off x="223144" y="764704"/>
            <a:ext cx="10862310" cy="5182870"/>
          </a:xfrm>
        </p:spPr>
        <p:txBody>
          <a:bodyPr anchor="t"/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单个实验成绩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课下实验完成情况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课上实验完成情况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问答情况的综合评定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奖励成绩</a:t>
            </a:r>
          </a:p>
          <a:p>
            <a:pPr lvl="1" algn="l"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课程组认定的为实验优化做出贡献，例如：实验改进，有价值提问等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课程实验综合成绩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综合成绩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单个实验成绩求和+奖励成绩</a:t>
            </a:r>
          </a:p>
        </p:txBody>
      </p:sp>
    </p:spTree>
    <p:extLst>
      <p:ext uri="{BB962C8B-B14F-4D97-AF65-F5344CB8AC3E}">
        <p14:creationId xmlns:p14="http://schemas.microsoft.com/office/powerpoint/2010/main" val="9233619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标题 1"/>
          <p:cNvSpPr>
            <a:spLocks noGrp="1"/>
          </p:cNvSpPr>
          <p:nvPr>
            <p:ph type="title"/>
          </p:nvPr>
        </p:nvSpPr>
        <p:spPr>
          <a:xfrm>
            <a:off x="119336" y="188640"/>
            <a:ext cx="9505950" cy="426142"/>
          </a:xfrm>
        </p:spPr>
        <p:txBody>
          <a:bodyPr anchor="b"/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诚实守信（很重要！！！）</a:t>
            </a:r>
          </a:p>
        </p:txBody>
      </p:sp>
      <p:sp>
        <p:nvSpPr>
          <p:cNvPr id="13314" name="内容占位符 2"/>
          <p:cNvSpPr>
            <a:spLocks noGrp="1"/>
          </p:cNvSpPr>
          <p:nvPr>
            <p:ph idx="1"/>
          </p:nvPr>
        </p:nvSpPr>
        <p:spPr>
          <a:xfrm>
            <a:off x="119336" y="764704"/>
            <a:ext cx="11737304" cy="5657850"/>
          </a:xfrm>
        </p:spPr>
        <p:txBody>
          <a:bodyPr anchor="t"/>
          <a:lstStyle/>
          <a:p>
            <a:pPr>
              <a:lnSpc>
                <a:spcPct val="130000"/>
              </a:lnSpc>
            </a:pPr>
            <a:r>
              <a:rPr kumimoji="1"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查重机制：自动化查重</a:t>
            </a:r>
            <a:r>
              <a:rPr kumimoji="1"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kumimoji="1"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人工确认</a:t>
            </a:r>
            <a:endParaRPr kumimoji="1"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>
              <a:lnSpc>
                <a:spcPct val="130000"/>
              </a:lnSpc>
            </a:pP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若发现异常，将人工复查并进行答辩</a:t>
            </a:r>
            <a:endParaRPr kumimoji="1"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>
              <a:lnSpc>
                <a:spcPct val="130000"/>
              </a:lnSpc>
            </a:pP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查重范围：涵盖</a:t>
            </a:r>
            <a:r>
              <a:rPr kumimoji="1"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本届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及</a:t>
            </a:r>
            <a:r>
              <a:rPr kumimoji="1"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往届</a:t>
            </a:r>
            <a:endParaRPr kumimoji="1" lang="zh-CN" altLang="en-US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kumimoji="1"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惩罚措施：抄袭行为确认后，课程成绩为</a:t>
            </a:r>
            <a:r>
              <a:rPr kumimoji="1"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零分</a:t>
            </a:r>
            <a:endParaRPr kumimoji="1"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>
              <a:lnSpc>
                <a:spcPct val="130000"/>
              </a:lnSpc>
            </a:pP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鼓励大家交流、讨论，但禁止</a:t>
            </a:r>
            <a:r>
              <a:rPr kumimoji="1"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拷贝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代码</a:t>
            </a:r>
            <a:endParaRPr kumimoji="1"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可以分享实验思路，但不要直接传播实验详细设计和代码</a:t>
            </a:r>
            <a:endParaRPr kumimoji="1"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重要事情说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遍：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抄袭零容忍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！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抄袭零容忍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！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抄袭零容忍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！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不要挑战学院惩处学术不端的决心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抄袭不仅导致课程成绩清零，还影响奖学金评定、保研等</a:t>
            </a:r>
          </a:p>
        </p:txBody>
      </p:sp>
    </p:spTree>
    <p:extLst>
      <p:ext uri="{BB962C8B-B14F-4D97-AF65-F5344CB8AC3E}">
        <p14:creationId xmlns:p14="http://schemas.microsoft.com/office/powerpoint/2010/main" val="153231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485" y="842010"/>
            <a:ext cx="9782175" cy="1593215"/>
          </a:xfrm>
        </p:spPr>
        <p:txBody>
          <a:bodyPr>
            <a:no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教师团队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牛建伟  刘子鹏 邓莹莹  李辉勇  李莹 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教辅团队 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endParaRPr kumimoji="1"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485" y="170180"/>
            <a:ext cx="11854815" cy="426142"/>
          </a:xfrm>
        </p:spPr>
        <p:txBody>
          <a:bodyPr/>
          <a:lstStyle/>
          <a:p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教学团队</a:t>
            </a:r>
          </a:p>
        </p:txBody>
      </p:sp>
      <p:sp>
        <p:nvSpPr>
          <p:cNvPr id="29" name="内容占位符 2"/>
          <p:cNvSpPr>
            <a:spLocks noGrp="1"/>
          </p:cNvSpPr>
          <p:nvPr/>
        </p:nvSpPr>
        <p:spPr>
          <a:xfrm>
            <a:off x="76885" y="2389886"/>
            <a:ext cx="10051563" cy="423227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1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教辅团队职责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>
              <a:lnSpc>
                <a:spcPct val="110000"/>
              </a:lnSpc>
            </a:pP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参与实验体系、实验环境建设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2">
              <a:lnSpc>
                <a:spcPct val="11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亲历整个实验过程，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产生有建设性改进想法 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>
              <a:lnSpc>
                <a:spcPct val="110000"/>
              </a:lnSpc>
            </a:pP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线上线下答疑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分享学习经验 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2">
              <a:lnSpc>
                <a:spcPct val="110000"/>
              </a:lnSpc>
            </a:pP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知识要用来分享，才能承先启后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2">
              <a:lnSpc>
                <a:spcPct val="110000"/>
              </a:lnSpc>
            </a:pP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成功不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只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付出与拥有，有承担才是最高的成就！ 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>
              <a:lnSpc>
                <a:spcPct val="110000"/>
              </a:lnSpc>
            </a:pP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检查实验进度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、完善评价体系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2">
              <a:lnSpc>
                <a:spcPct val="11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希望每一位同学都能凭借自己的努力，获得一份公正的评判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endParaRPr kumimoji="1"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5" name="表格 27">
            <a:extLst>
              <a:ext uri="{FF2B5EF4-FFF2-40B4-BE49-F238E27FC236}">
                <a16:creationId xmlns:a16="http://schemas.microsoft.com/office/drawing/2014/main" id="{D8F4969B-6B10-D5FC-D5E5-DE3C6CD3C6E1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42014239"/>
              </p:ext>
            </p:extLst>
          </p:nvPr>
        </p:nvGraphicFramePr>
        <p:xfrm>
          <a:off x="6988175" y="1566862"/>
          <a:ext cx="4937125" cy="37242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40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130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92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20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姓名</a:t>
                      </a:r>
                      <a:endParaRPr lang="zh-CN" altLang="en-US" sz="20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2000" b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邮箱</a:t>
                      </a:r>
                      <a:endParaRPr lang="zh-CN" altLang="en-US" sz="2000" b="1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dirty="0">
                          <a:latin typeface="黑体" panose="02010609060101010101" pitchFamily="49" charset="-122"/>
                          <a:ea typeface="黑体" panose="02010609060101010101" pitchFamily="49" charset="-122"/>
                          <a:sym typeface="+mn-ea"/>
                        </a:rPr>
                        <a:t>王䶮堃</a:t>
                      </a:r>
                      <a:endParaRPr lang="zh-CN" altLang="en-US" sz="2400" b="0" i="0" u="none" strike="noStrike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44D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>
                      <a:solidFill>
                        <a:srgbClr val="144D73"/>
                      </a:solidFill>
                      <a:prstDash val="dot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0" dirty="0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wyk827906540@163.com</a:t>
                      </a:r>
                    </a:p>
                  </a:txBody>
                  <a:tcPr marL="12700" marR="12700" marT="12700" anchor="ctr">
                    <a:lnL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 cap="flat" cmpd="sng" algn="ctr">
                      <a:solidFill>
                        <a:srgbClr val="144D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>
                      <a:solidFill>
                        <a:srgbClr val="144D73"/>
                      </a:solidFill>
                      <a:prstDash val="dot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</a:pPr>
                      <a:r>
                        <a:rPr lang="zh-CN" altLang="en-US" sz="2400" b="0" i="0" u="none" strike="noStrike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刘益洲</a:t>
                      </a:r>
                    </a:p>
                  </a:txBody>
                  <a:tcPr marL="9525" marR="9525" marT="9525" marB="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>
                      <a:solidFill>
                        <a:srgbClr val="144D73"/>
                      </a:solidFill>
                      <a:prstDash val="dot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0" dirty="0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20374249@buaa.edu.cn</a:t>
                      </a:r>
                    </a:p>
                  </a:txBody>
                  <a:tcPr marL="12700" marR="12700" marT="12700" anchor="ctr">
                    <a:lnL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>
                      <a:solidFill>
                        <a:srgbClr val="144D73"/>
                      </a:solidFill>
                      <a:prstDash val="dot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180"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dirty="0">
                          <a:latin typeface="黑体" panose="02010609060101010101" pitchFamily="49" charset="-122"/>
                          <a:ea typeface="黑体" panose="02010609060101010101" pitchFamily="49" charset="-122"/>
                          <a:sym typeface="+mn-ea"/>
                        </a:rPr>
                        <a:t>李佳璐</a:t>
                      </a:r>
                      <a:endParaRPr lang="zh-CN" altLang="en-US" sz="2400" b="0" i="0" u="none" strike="noStrike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>
                      <a:solidFill>
                        <a:srgbClr val="144D73"/>
                      </a:solidFill>
                      <a:prstDash val="dot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0" dirty="0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1637861862@qq.com</a:t>
                      </a:r>
                    </a:p>
                  </a:txBody>
                  <a:tcPr marL="12700" marR="12700" marT="12700" anchor="ctr">
                    <a:lnL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3175" cap="flat" cmpd="sng" algn="ctr">
                      <a:solidFill>
                        <a:srgbClr val="144D73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>
                      <a:solidFill>
                        <a:srgbClr val="144D73"/>
                      </a:solidFill>
                      <a:prstDash val="dot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4180"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</a:pPr>
                      <a:r>
                        <a:rPr lang="zh-CN" altLang="en-US" sz="2400" dirty="0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李益然</a:t>
                      </a:r>
                      <a:endParaRPr lang="zh-CN" altLang="en-US" sz="2400" b="0" i="0" u="none" strike="noStrike" dirty="0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3175">
                      <a:solidFill>
                        <a:srgbClr val="144D73"/>
                      </a:solidFill>
                      <a:prstDash val="dot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hlinkClick r:id="rId4" tooltip="http://2416013822@qq.com"/>
                        </a:rPr>
                        <a:t>2582410390@qq.com</a:t>
                      </a:r>
                    </a:p>
                  </a:txBody>
                  <a:tcPr marL="12700" marR="12700" marT="127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3175">
                      <a:solidFill>
                        <a:srgbClr val="144D73"/>
                      </a:solidFill>
                      <a:prstDash val="dot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dirty="0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李永琦</a:t>
                      </a:r>
                      <a:endParaRPr lang="zh-CN" altLang="en-US" sz="2400" b="0" i="0" u="none" strike="noStrike" dirty="0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 cap="rnd" cmpd="sng" algn="ctr">
                      <a:solidFill>
                        <a:srgbClr val="144D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hlinkClick r:id="rId4" tooltip="http://2416013822@qq.com"/>
                        </a:rPr>
                        <a:t>phantompower82@hotmail.com</a:t>
                      </a:r>
                    </a:p>
                  </a:txBody>
                  <a:tcPr marL="12700" marR="12700" marT="127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 cap="rnd" cmpd="sng" algn="ctr">
                      <a:solidFill>
                        <a:srgbClr val="144D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dirty="0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云惟彬</a:t>
                      </a:r>
                      <a:endParaRPr lang="zh-CN" altLang="en-US" sz="2400" b="0" i="0" u="none" strike="noStrike" dirty="0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 cap="rnd" cmpd="sng" algn="ctr">
                      <a:solidFill>
                        <a:srgbClr val="144D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hlinkClick r:id="rId4" tooltip="http://2416013822@qq.com"/>
                        </a:rPr>
                        <a:t>3338608544@qq.com</a:t>
                      </a:r>
                    </a:p>
                  </a:txBody>
                  <a:tcPr marL="12700" marR="12700" marT="127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 cap="rnd" cmpd="sng" algn="ctr">
                      <a:solidFill>
                        <a:srgbClr val="144D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dirty="0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赵世锦</a:t>
                      </a:r>
                      <a:endParaRPr lang="zh-CN" altLang="en-US" sz="2400" b="0" i="0" u="none" strike="noStrike" dirty="0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 cap="rnd" cmpd="sng" algn="ctr">
                      <a:solidFill>
                        <a:srgbClr val="144D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hlinkClick r:id="rId4" tooltip="http://2416013822@qq.com"/>
                        </a:rPr>
                        <a:t>blondemarisa@qq.com</a:t>
                      </a:r>
                    </a:p>
                  </a:txBody>
                  <a:tcPr marL="12700" marR="12700" marT="127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 cap="rnd" cmpd="sng" algn="ctr">
                      <a:solidFill>
                        <a:srgbClr val="144D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43088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10" name="Rectangle 2"/>
          <p:cNvSpPr>
            <a:spLocks noGrp="1" noChangeArrowheads="1"/>
          </p:cNvSpPr>
          <p:nvPr>
            <p:ph type="title"/>
          </p:nvPr>
        </p:nvSpPr>
        <p:spPr>
          <a:xfrm>
            <a:off x="21704" y="178104"/>
            <a:ext cx="7010400" cy="426142"/>
          </a:xfrm>
        </p:spPr>
        <p:txBody>
          <a:bodyPr/>
          <a:lstStyle/>
          <a:p>
            <a:r>
              <a:rPr lang="zh-CN" altLang="en-US" sz="2800" dirty="0">
                <a:solidFill>
                  <a:schemeClr val="accent1"/>
                </a:solidFill>
              </a:rPr>
              <a:t>教学团队</a:t>
            </a:r>
            <a:endParaRPr lang="en-AU" sz="2800" dirty="0">
              <a:solidFill>
                <a:schemeClr val="accent1"/>
              </a:solidFill>
            </a:endParaRPr>
          </a:p>
        </p:txBody>
      </p:sp>
      <p:sp>
        <p:nvSpPr>
          <p:cNvPr id="452611" name="Rectangle 3"/>
          <p:cNvSpPr>
            <a:spLocks noGrp="1" noChangeArrowheads="1"/>
          </p:cNvSpPr>
          <p:nvPr>
            <p:ph idx="1"/>
          </p:nvPr>
        </p:nvSpPr>
        <p:spPr>
          <a:xfrm>
            <a:off x="35744" y="710705"/>
            <a:ext cx="2304256" cy="504056"/>
          </a:xfrm>
        </p:spPr>
        <p:txBody>
          <a:bodyPr>
            <a:normAutofit lnSpcReduction="10000"/>
          </a:bodyPr>
          <a:lstStyle/>
          <a:p>
            <a:r>
              <a:rPr lang="zh-CN" altLang="en-US" sz="2800" dirty="0"/>
              <a:t>教辅团队</a:t>
            </a:r>
            <a:endParaRPr lang="en-AU" sz="28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DF8AC58-AA6C-D7BA-CFC7-6FC6F335CC24}"/>
              </a:ext>
            </a:extLst>
          </p:cNvPr>
          <p:cNvSpPr/>
          <p:nvPr/>
        </p:nvSpPr>
        <p:spPr bwMode="auto">
          <a:xfrm>
            <a:off x="1487488" y="1227580"/>
            <a:ext cx="2160240" cy="2639068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  <a:miter lim="800000"/>
          </a:ln>
        </p:spPr>
        <p:txBody>
          <a:bodyPr wrap="square" lIns="90487" tIns="44450" rIns="90487" bIns="44450" rtlCol="0" anchor="ctr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292100" algn="l"/>
              </a:tabLst>
            </a:pPr>
            <a:endParaRPr lang="zh-CN" altLang="en-US" dirty="0">
              <a:latin typeface="Courier New" panose="02070309020205020404" pitchFamily="49" charset="0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75C80AE4-5D3C-CCAA-F862-E75058A5639D}"/>
              </a:ext>
            </a:extLst>
          </p:cNvPr>
          <p:cNvCxnSpPr>
            <a:cxnSpLocks/>
          </p:cNvCxnSpPr>
          <p:nvPr/>
        </p:nvCxnSpPr>
        <p:spPr bwMode="auto">
          <a:xfrm>
            <a:off x="1487488" y="3387820"/>
            <a:ext cx="2160240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D8A5B125-1626-78F8-CBA7-FE429448D8FE}"/>
              </a:ext>
            </a:extLst>
          </p:cNvPr>
          <p:cNvSpPr txBox="1"/>
          <p:nvPr/>
        </p:nvSpPr>
        <p:spPr>
          <a:xfrm>
            <a:off x="1559496" y="3424102"/>
            <a:ext cx="2016224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王</a:t>
            </a:r>
            <a:r>
              <a:rPr lang="zh-CN" altLang="en-US" sz="2400" b="1" dirty="0"/>
              <a:t>䶮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堃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0078E37-4582-5E79-172E-97585D77122A}"/>
              </a:ext>
            </a:extLst>
          </p:cNvPr>
          <p:cNvSpPr/>
          <p:nvPr/>
        </p:nvSpPr>
        <p:spPr bwMode="auto">
          <a:xfrm>
            <a:off x="3791744" y="1227580"/>
            <a:ext cx="2160240" cy="2639068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  <a:miter lim="800000"/>
          </a:ln>
        </p:spPr>
        <p:txBody>
          <a:bodyPr wrap="square" lIns="90487" tIns="44450" rIns="90487" bIns="44450" rtlCol="0" anchor="ctr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292100" algn="l"/>
              </a:tabLst>
            </a:pPr>
            <a:endParaRPr lang="zh-CN" altLang="en-US" dirty="0">
              <a:latin typeface="Courier New" panose="02070309020205020404" pitchFamily="49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331ABFBD-424C-BBD2-3688-CA548F1052E3}"/>
              </a:ext>
            </a:extLst>
          </p:cNvPr>
          <p:cNvCxnSpPr>
            <a:cxnSpLocks/>
          </p:cNvCxnSpPr>
          <p:nvPr/>
        </p:nvCxnSpPr>
        <p:spPr bwMode="auto">
          <a:xfrm>
            <a:off x="3791744" y="3387820"/>
            <a:ext cx="2160240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B944F84C-608F-D218-F956-63C89664587A}"/>
              </a:ext>
            </a:extLst>
          </p:cNvPr>
          <p:cNvSpPr txBox="1"/>
          <p:nvPr/>
        </p:nvSpPr>
        <p:spPr>
          <a:xfrm>
            <a:off x="3863752" y="3424102"/>
            <a:ext cx="2016224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刘益洲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9C39D9E-1AC9-6E99-5BFC-9FF46EA8E3CC}"/>
              </a:ext>
            </a:extLst>
          </p:cNvPr>
          <p:cNvSpPr/>
          <p:nvPr/>
        </p:nvSpPr>
        <p:spPr bwMode="auto">
          <a:xfrm>
            <a:off x="6096000" y="1227580"/>
            <a:ext cx="2160240" cy="2639068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  <a:miter lim="800000"/>
          </a:ln>
        </p:spPr>
        <p:txBody>
          <a:bodyPr wrap="square" lIns="90487" tIns="44450" rIns="90487" bIns="44450" rtlCol="0" anchor="ctr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292100" algn="l"/>
              </a:tabLst>
            </a:pPr>
            <a:endParaRPr lang="zh-CN" altLang="en-US" dirty="0">
              <a:latin typeface="Courier New" panose="02070309020205020404" pitchFamily="49" charset="0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86B5D1C-767E-141B-8A4F-00DBFB72ADE7}"/>
              </a:ext>
            </a:extLst>
          </p:cNvPr>
          <p:cNvCxnSpPr>
            <a:cxnSpLocks/>
          </p:cNvCxnSpPr>
          <p:nvPr/>
        </p:nvCxnSpPr>
        <p:spPr bwMode="auto">
          <a:xfrm>
            <a:off x="6096000" y="3387820"/>
            <a:ext cx="2160240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24EB012D-1C9A-6398-1E60-4E5484E2A836}"/>
              </a:ext>
            </a:extLst>
          </p:cNvPr>
          <p:cNvSpPr txBox="1"/>
          <p:nvPr/>
        </p:nvSpPr>
        <p:spPr>
          <a:xfrm>
            <a:off x="6168008" y="3424102"/>
            <a:ext cx="2016224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李佳璐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8D42307-1CC9-3F0F-0038-01214729AF21}"/>
              </a:ext>
            </a:extLst>
          </p:cNvPr>
          <p:cNvSpPr/>
          <p:nvPr/>
        </p:nvSpPr>
        <p:spPr bwMode="auto">
          <a:xfrm>
            <a:off x="8400256" y="1227580"/>
            <a:ext cx="2160240" cy="2639068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  <a:miter lim="800000"/>
          </a:ln>
        </p:spPr>
        <p:txBody>
          <a:bodyPr wrap="square" lIns="90487" tIns="44450" rIns="90487" bIns="44450" rtlCol="0" anchor="ctr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292100" algn="l"/>
              </a:tabLst>
            </a:pPr>
            <a:endParaRPr lang="zh-CN" altLang="en-US" dirty="0">
              <a:latin typeface="Courier New" panose="02070309020205020404" pitchFamily="49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498C6CBC-D61C-AB7E-7A90-FDB19B7A11F5}"/>
              </a:ext>
            </a:extLst>
          </p:cNvPr>
          <p:cNvCxnSpPr>
            <a:cxnSpLocks/>
          </p:cNvCxnSpPr>
          <p:nvPr/>
        </p:nvCxnSpPr>
        <p:spPr bwMode="auto">
          <a:xfrm>
            <a:off x="8400256" y="3387820"/>
            <a:ext cx="2160240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33AE92EC-271C-2B7B-7907-99A4F911C0FA}"/>
              </a:ext>
            </a:extLst>
          </p:cNvPr>
          <p:cNvSpPr txBox="1"/>
          <p:nvPr/>
        </p:nvSpPr>
        <p:spPr>
          <a:xfrm>
            <a:off x="8472264" y="3424102"/>
            <a:ext cx="2016224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李益然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A9DC7B8-58B1-315D-D638-5FFFC64A4F5B}"/>
              </a:ext>
            </a:extLst>
          </p:cNvPr>
          <p:cNvSpPr/>
          <p:nvPr/>
        </p:nvSpPr>
        <p:spPr bwMode="auto">
          <a:xfrm>
            <a:off x="2639616" y="4035892"/>
            <a:ext cx="2160240" cy="2639068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  <a:miter lim="800000"/>
          </a:ln>
        </p:spPr>
        <p:txBody>
          <a:bodyPr wrap="square" lIns="90487" tIns="44450" rIns="90487" bIns="44450" rtlCol="0" anchor="ctr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292100" algn="l"/>
              </a:tabLst>
            </a:pPr>
            <a:endParaRPr lang="zh-CN" altLang="en-US" dirty="0">
              <a:latin typeface="Courier New" panose="02070309020205020404" pitchFamily="49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982E28DD-3230-4CA0-A694-F8B3AE67E1A5}"/>
              </a:ext>
            </a:extLst>
          </p:cNvPr>
          <p:cNvCxnSpPr>
            <a:cxnSpLocks/>
          </p:cNvCxnSpPr>
          <p:nvPr/>
        </p:nvCxnSpPr>
        <p:spPr bwMode="auto">
          <a:xfrm>
            <a:off x="2639616" y="6196132"/>
            <a:ext cx="2160240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74F6E64A-B4B5-B225-FBC5-0AE1551CFDF1}"/>
              </a:ext>
            </a:extLst>
          </p:cNvPr>
          <p:cNvSpPr txBox="1"/>
          <p:nvPr/>
        </p:nvSpPr>
        <p:spPr>
          <a:xfrm>
            <a:off x="2711624" y="6232414"/>
            <a:ext cx="2016224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李永琦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68D4CE7-05A0-0C43-4994-F0809F6F0635}"/>
              </a:ext>
            </a:extLst>
          </p:cNvPr>
          <p:cNvSpPr/>
          <p:nvPr/>
        </p:nvSpPr>
        <p:spPr bwMode="auto">
          <a:xfrm>
            <a:off x="4943872" y="4035892"/>
            <a:ext cx="2160240" cy="2639068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  <a:miter lim="800000"/>
          </a:ln>
        </p:spPr>
        <p:txBody>
          <a:bodyPr wrap="square" lIns="90487" tIns="44450" rIns="90487" bIns="44450" rtlCol="0" anchor="ctr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292100" algn="l"/>
              </a:tabLst>
            </a:pPr>
            <a:endParaRPr lang="zh-CN" altLang="en-US" dirty="0">
              <a:latin typeface="Courier New" panose="02070309020205020404" pitchFamily="49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725CF65-7BCD-E664-F013-9F136F6ABCAD}"/>
              </a:ext>
            </a:extLst>
          </p:cNvPr>
          <p:cNvCxnSpPr>
            <a:cxnSpLocks/>
          </p:cNvCxnSpPr>
          <p:nvPr/>
        </p:nvCxnSpPr>
        <p:spPr bwMode="auto">
          <a:xfrm>
            <a:off x="4943872" y="6196132"/>
            <a:ext cx="2160240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03A67AE3-CC5C-F5CE-9A62-89D25AAC1568}"/>
              </a:ext>
            </a:extLst>
          </p:cNvPr>
          <p:cNvSpPr txBox="1"/>
          <p:nvPr/>
        </p:nvSpPr>
        <p:spPr>
          <a:xfrm>
            <a:off x="5015880" y="6232414"/>
            <a:ext cx="2016224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云惟彬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D2B8615-C755-829A-D434-3816E76523A8}"/>
              </a:ext>
            </a:extLst>
          </p:cNvPr>
          <p:cNvSpPr/>
          <p:nvPr/>
        </p:nvSpPr>
        <p:spPr bwMode="auto">
          <a:xfrm>
            <a:off x="7248128" y="4035892"/>
            <a:ext cx="2160240" cy="2639068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  <a:miter lim="800000"/>
          </a:ln>
        </p:spPr>
        <p:txBody>
          <a:bodyPr wrap="square" lIns="90487" tIns="44450" rIns="90487" bIns="44450" rtlCol="0" anchor="ctr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292100" algn="l"/>
              </a:tabLst>
            </a:pPr>
            <a:endParaRPr lang="zh-CN" altLang="en-US" dirty="0">
              <a:latin typeface="Courier New" panose="02070309020205020404" pitchFamily="49" charset="0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2DFD2BBD-AF5F-1CAB-05D8-059FA3703DE6}"/>
              </a:ext>
            </a:extLst>
          </p:cNvPr>
          <p:cNvCxnSpPr>
            <a:cxnSpLocks/>
          </p:cNvCxnSpPr>
          <p:nvPr/>
        </p:nvCxnSpPr>
        <p:spPr bwMode="auto">
          <a:xfrm>
            <a:off x="7248128" y="6196132"/>
            <a:ext cx="2160240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A5651AF4-8A83-9FAD-78E4-1639A14296BC}"/>
              </a:ext>
            </a:extLst>
          </p:cNvPr>
          <p:cNvSpPr txBox="1"/>
          <p:nvPr/>
        </p:nvSpPr>
        <p:spPr>
          <a:xfrm>
            <a:off x="7320136" y="6232414"/>
            <a:ext cx="2016224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赵世锦</a:t>
            </a:r>
          </a:p>
        </p:txBody>
      </p:sp>
      <p:pic>
        <p:nvPicPr>
          <p:cNvPr id="29" name="图片 28" descr="男孩站在冰箱前&#10;&#10;中度可信度描述已自动生成">
            <a:extLst>
              <a:ext uri="{FF2B5EF4-FFF2-40B4-BE49-F238E27FC236}">
                <a16:creationId xmlns:a16="http://schemas.microsoft.com/office/drawing/2014/main" id="{E24B6DDB-FA00-817E-9841-2FC5053733D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3996" y="1340768"/>
            <a:ext cx="1944216" cy="1941426"/>
          </a:xfrm>
          <a:prstGeom prst="rect">
            <a:avLst/>
          </a:prstGeom>
        </p:spPr>
      </p:pic>
      <p:pic>
        <p:nvPicPr>
          <p:cNvPr id="31" name="图片 30" descr="男人和女人坐在椅子上&#10;&#10;低可信度描述已自动生成">
            <a:extLst>
              <a:ext uri="{FF2B5EF4-FFF2-40B4-BE49-F238E27FC236}">
                <a16:creationId xmlns:a16="http://schemas.microsoft.com/office/drawing/2014/main" id="{5EBA2576-2F24-084D-9DA5-8E7312E7BEC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35759" y="1340768"/>
            <a:ext cx="1944217" cy="1941417"/>
          </a:xfrm>
          <a:prstGeom prst="rect">
            <a:avLst/>
          </a:prstGeom>
        </p:spPr>
      </p:pic>
      <p:pic>
        <p:nvPicPr>
          <p:cNvPr id="33" name="图片 32" descr="人站在砖墙旁&#10;&#10;描述已自动生成">
            <a:extLst>
              <a:ext uri="{FF2B5EF4-FFF2-40B4-BE49-F238E27FC236}">
                <a16:creationId xmlns:a16="http://schemas.microsoft.com/office/drawing/2014/main" id="{4C82E781-EF9B-A1EF-6BA1-25ABC3575F4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91249" y="1340769"/>
            <a:ext cx="1920975" cy="1941416"/>
          </a:xfrm>
          <a:prstGeom prst="rect">
            <a:avLst/>
          </a:prstGeom>
        </p:spPr>
      </p:pic>
      <p:pic>
        <p:nvPicPr>
          <p:cNvPr id="35" name="图片 34" descr="图片包含 人, 年轻, 女孩, 建筑&#10;&#10;描述已自动生成">
            <a:extLst>
              <a:ext uri="{FF2B5EF4-FFF2-40B4-BE49-F238E27FC236}">
                <a16:creationId xmlns:a16="http://schemas.microsoft.com/office/drawing/2014/main" id="{EE144DF6-587A-E98C-27D6-44D19BB95B3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72264" y="1340768"/>
            <a:ext cx="2016224" cy="1941415"/>
          </a:xfrm>
          <a:prstGeom prst="rect">
            <a:avLst/>
          </a:prstGeom>
        </p:spPr>
      </p:pic>
      <p:pic>
        <p:nvPicPr>
          <p:cNvPr id="37" name="图片 36" descr="小孩在微笑&#10;&#10;中度可信度描述已自动生成">
            <a:extLst>
              <a:ext uri="{FF2B5EF4-FFF2-40B4-BE49-F238E27FC236}">
                <a16:creationId xmlns:a16="http://schemas.microsoft.com/office/drawing/2014/main" id="{4864EF8A-5F69-F15F-441C-470CAF6ECC2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6" r="-1408"/>
          <a:stretch/>
        </p:blipFill>
        <p:spPr>
          <a:xfrm>
            <a:off x="2711625" y="4149085"/>
            <a:ext cx="2016223" cy="1944212"/>
          </a:xfrm>
          <a:prstGeom prst="rect">
            <a:avLst/>
          </a:prstGeom>
        </p:spPr>
      </p:pic>
      <p:pic>
        <p:nvPicPr>
          <p:cNvPr id="39" name="图片 38" descr="人站在墙边&#10;&#10;中度可信度描述已自动生成">
            <a:extLst>
              <a:ext uri="{FF2B5EF4-FFF2-40B4-BE49-F238E27FC236}">
                <a16:creationId xmlns:a16="http://schemas.microsoft.com/office/drawing/2014/main" id="{B6353704-02B0-E03B-26B4-AD2F249CFC3B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15879" y="4149085"/>
            <a:ext cx="1994521" cy="1944212"/>
          </a:xfrm>
          <a:prstGeom prst="rect">
            <a:avLst/>
          </a:prstGeom>
        </p:spPr>
      </p:pic>
      <p:pic>
        <p:nvPicPr>
          <p:cNvPr id="41" name="图片 40" descr="小孩们穿着戏服&#10;&#10;中度可信度描述已自动生成">
            <a:extLst>
              <a:ext uri="{FF2B5EF4-FFF2-40B4-BE49-F238E27FC236}">
                <a16:creationId xmlns:a16="http://schemas.microsoft.com/office/drawing/2014/main" id="{ECB15CB3-A511-9DF6-463D-195E84D70E43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20137" y="4149086"/>
            <a:ext cx="2016224" cy="1944212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标题 1"/>
          <p:cNvSpPr>
            <a:spLocks noGrp="1"/>
          </p:cNvSpPr>
          <p:nvPr>
            <p:ph type="title"/>
          </p:nvPr>
        </p:nvSpPr>
        <p:spPr>
          <a:xfrm>
            <a:off x="191344" y="188640"/>
            <a:ext cx="9505950" cy="479747"/>
          </a:xfrm>
          <a:ln/>
        </p:spPr>
        <p:txBody>
          <a:bodyPr anchor="b"/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实验平台简介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190"/>
          <a:stretch>
            <a:fillRect/>
          </a:stretch>
        </p:blipFill>
        <p:spPr>
          <a:xfrm>
            <a:off x="1148715" y="2407285"/>
            <a:ext cx="10279380" cy="3964305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6" name="文本框 5"/>
          <p:cNvSpPr txBox="1"/>
          <p:nvPr/>
        </p:nvSpPr>
        <p:spPr>
          <a:xfrm>
            <a:off x="201812" y="924332"/>
            <a:ext cx="5771132" cy="1276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实验平台网站：网址待定</a:t>
            </a:r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用课程组提供的用户名和初始密码登录</a:t>
            </a:r>
          </a:p>
        </p:txBody>
      </p:sp>
    </p:spTree>
    <p:extLst>
      <p:ext uri="{BB962C8B-B14F-4D97-AF65-F5344CB8AC3E}">
        <p14:creationId xmlns:p14="http://schemas.microsoft.com/office/powerpoint/2010/main" val="7037767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标题 1"/>
          <p:cNvSpPr>
            <a:spLocks noGrp="1"/>
          </p:cNvSpPr>
          <p:nvPr>
            <p:ph type="title"/>
          </p:nvPr>
        </p:nvSpPr>
        <p:spPr>
          <a:xfrm>
            <a:off x="0" y="188640"/>
            <a:ext cx="9505950" cy="479747"/>
          </a:xfrm>
        </p:spPr>
        <p:txBody>
          <a:bodyPr anchor="b"/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实验平台简介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r="9004"/>
          <a:stretch>
            <a:fillRect/>
          </a:stretch>
        </p:blipFill>
        <p:spPr>
          <a:xfrm>
            <a:off x="4402455" y="2040255"/>
            <a:ext cx="7621270" cy="3123565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6" name="文本框 5"/>
          <p:cNvSpPr txBox="1"/>
          <p:nvPr/>
        </p:nvSpPr>
        <p:spPr>
          <a:xfrm>
            <a:off x="263353" y="1248410"/>
            <a:ext cx="4053378" cy="4653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dirty="0"/>
              <a:t>实验平台主要模块包括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dirty="0"/>
              <a:t>在线作业即课下实验区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dirty="0"/>
              <a:t>在线考试即课时实验区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dirty="0"/>
              <a:t>在线答疑是提问和答疑模块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dirty="0"/>
              <a:t>在线教程是在线学习的相关教程</a:t>
            </a:r>
          </a:p>
        </p:txBody>
      </p:sp>
    </p:spTree>
    <p:extLst>
      <p:ext uri="{BB962C8B-B14F-4D97-AF65-F5344CB8AC3E}">
        <p14:creationId xmlns:p14="http://schemas.microsoft.com/office/powerpoint/2010/main" val="24156396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52000"/>
            <a:ext cx="7320136" cy="432048"/>
          </a:xfrm>
        </p:spPr>
        <p:txBody>
          <a:bodyPr>
            <a:noAutofit/>
          </a:bodyPr>
          <a:lstStyle/>
          <a:p>
            <a:r>
              <a:rPr lang="zh-CN" altLang="en-US" sz="3200" i="0" dirty="0">
                <a:latin typeface="+mn-lt"/>
              </a:rPr>
              <a:t>  参考书</a:t>
            </a:r>
          </a:p>
        </p:txBody>
      </p:sp>
      <p:sp>
        <p:nvSpPr>
          <p:cNvPr id="126979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60040" y="1080000"/>
            <a:ext cx="11496600" cy="5445344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 </a:t>
            </a:r>
            <a:r>
              <a:rPr lang="zh-CN" altLang="en-US" sz="2400" dirty="0"/>
              <a:t>参考教材</a:t>
            </a:r>
            <a:endParaRPr lang="zh-CN" altLang="en-US" sz="2000" dirty="0"/>
          </a:p>
          <a:p>
            <a:pPr marL="813198" lvl="1" indent="-457200">
              <a:buFont typeface="+mj-lt"/>
              <a:buAutoNum type="arabicPeriod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戴维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A.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帕特森，计算机组成和设计（第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版），机械工业出版社，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2015.7</a:t>
            </a:r>
          </a:p>
          <a:p>
            <a:pPr marL="813198" lvl="1" indent="-457200">
              <a:buFont typeface="+mj-lt"/>
              <a:buAutoNum type="arabicPeriod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布莱恩特，深入理解计算机系统（第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版），机械工业出版社，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2016.12 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CSAPP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55998" lvl="1" indent="0">
              <a:buNone/>
            </a:pPr>
            <a:endParaRPr lang="en-US" altLang="zh-CN" sz="2000" b="0" dirty="0"/>
          </a:p>
          <a:p>
            <a:pPr marL="355998" lvl="1" indent="0">
              <a:buNone/>
            </a:pPr>
            <a:endParaRPr lang="en-US" altLang="zh-CN" sz="2000" b="0" dirty="0"/>
          </a:p>
          <a:p>
            <a:pPr marL="355998" lvl="1" indent="0">
              <a:buNone/>
            </a:pPr>
            <a:endParaRPr lang="en-US" altLang="zh-CN" sz="2000" b="0" dirty="0"/>
          </a:p>
          <a:p>
            <a:pPr marL="355998" lvl="1" indent="0">
              <a:buNone/>
            </a:pPr>
            <a:endParaRPr lang="en-US" altLang="zh-CN" sz="2000" b="0" dirty="0"/>
          </a:p>
          <a:p>
            <a:pPr marL="355998" lvl="1" indent="0">
              <a:buNone/>
            </a:pPr>
            <a:endParaRPr lang="en-US" altLang="zh-CN" sz="2000" b="0" dirty="0"/>
          </a:p>
          <a:p>
            <a:pPr marL="355998" lvl="1" indent="0">
              <a:buNone/>
            </a:pPr>
            <a:endParaRPr lang="en-US" altLang="zh-CN" sz="2000" b="0" dirty="0"/>
          </a:p>
          <a:p>
            <a:pPr marL="355998" lvl="1" indent="0">
              <a:buNone/>
            </a:pPr>
            <a:endParaRPr lang="en-US" altLang="zh-CN" sz="2000" b="0" dirty="0"/>
          </a:p>
          <a:p>
            <a:pPr lvl="0"/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zh-CN" altLang="en-US" sz="2400" dirty="0">
                <a:solidFill>
                  <a:srgbClr val="000000"/>
                </a:solidFill>
              </a:rPr>
              <a:t>参考资料</a:t>
            </a:r>
            <a:endParaRPr lang="zh-CN" altLang="en-US" sz="2000" dirty="0">
              <a:solidFill>
                <a:srgbClr val="000000"/>
              </a:solidFill>
            </a:endParaRPr>
          </a:p>
          <a:p>
            <a:pPr marL="813198" lvl="1" indent="-457200">
              <a:buFont typeface="+mj-lt"/>
              <a:buAutoNum type="arabicPeriod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袁春风，余子濠，计算机系统基础（第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版）， 机械工业出版社，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2018</a:t>
            </a:r>
          </a:p>
          <a:p>
            <a:pPr marL="813198" lvl="1" indent="-457200">
              <a:buFont typeface="+mj-lt"/>
              <a:buAutoNum type="arabicPeriod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戴维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•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莫尼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•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哈里斯，数字设计和计算机体系结构（第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版），机械工业出版社，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2016.4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2252C-567B-CEF9-44F2-A99E087B6F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680" y="2312904"/>
            <a:ext cx="2081788" cy="25649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4F9AE0-834D-2806-1816-43268AD614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340" y="2420888"/>
            <a:ext cx="1791395" cy="245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520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52000"/>
            <a:ext cx="7320136" cy="432048"/>
          </a:xfrm>
        </p:spPr>
        <p:txBody>
          <a:bodyPr>
            <a:noAutofit/>
          </a:bodyPr>
          <a:lstStyle/>
          <a:p>
            <a:r>
              <a:rPr lang="zh-CN" altLang="en-US" sz="3200" i="0" dirty="0">
                <a:latin typeface="+mn-lt"/>
              </a:rPr>
              <a:t>  课程总成绩评定</a:t>
            </a:r>
          </a:p>
        </p:txBody>
      </p:sp>
      <p:sp>
        <p:nvSpPr>
          <p:cNvPr id="126979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35360" y="980728"/>
            <a:ext cx="11496600" cy="544534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sz="3200" dirty="0"/>
              <a:t> </a:t>
            </a:r>
            <a:r>
              <a:rPr lang="zh-CN" altLang="en-US" sz="3200" dirty="0"/>
              <a:t>成绩评定方法</a:t>
            </a:r>
            <a:endParaRPr lang="en-US" altLang="zh-CN" sz="3200" dirty="0"/>
          </a:p>
          <a:p>
            <a:pPr lvl="1"/>
            <a:r>
              <a:rPr lang="en-US" altLang="zh-CN" sz="2400" dirty="0"/>
              <a:t>T*0.5 + E </a:t>
            </a:r>
            <a:r>
              <a:rPr lang="zh-CN" altLang="en-US" sz="2400" dirty="0"/>
              <a:t>*</a:t>
            </a:r>
            <a:r>
              <a:rPr lang="en-US" altLang="zh-CN" sz="2400" dirty="0"/>
              <a:t>0.35 + U</a:t>
            </a:r>
            <a:r>
              <a:rPr lang="zh-CN" altLang="en-US" sz="2400" dirty="0"/>
              <a:t>*</a:t>
            </a:r>
            <a:r>
              <a:rPr lang="en-US" altLang="zh-CN" sz="2400" dirty="0"/>
              <a:t>0.15</a:t>
            </a:r>
          </a:p>
          <a:p>
            <a:pPr lvl="1"/>
            <a:r>
              <a:rPr lang="en-US" altLang="zh-CN" sz="2400" dirty="0"/>
              <a:t>T</a:t>
            </a:r>
            <a:r>
              <a:rPr lang="zh-CN" altLang="en-US" sz="2400" dirty="0"/>
              <a:t>：理论课考试成绩，满分</a:t>
            </a:r>
            <a:r>
              <a:rPr lang="en-US" altLang="zh-CN" sz="2400" dirty="0"/>
              <a:t>100</a:t>
            </a:r>
            <a:r>
              <a:rPr lang="zh-CN" altLang="en-US" sz="2400" dirty="0"/>
              <a:t>分</a:t>
            </a:r>
            <a:endParaRPr lang="en-US" altLang="zh-CN" sz="2400" dirty="0"/>
          </a:p>
          <a:p>
            <a:pPr lvl="1"/>
            <a:r>
              <a:rPr lang="en-US" altLang="zh-CN" sz="2400" dirty="0"/>
              <a:t>E</a:t>
            </a:r>
            <a:r>
              <a:rPr lang="zh-CN" altLang="en-US" sz="2400" dirty="0"/>
              <a:t>：实验课成绩，满分</a:t>
            </a:r>
            <a:r>
              <a:rPr lang="en-US" altLang="zh-CN" sz="2400" dirty="0"/>
              <a:t>100</a:t>
            </a:r>
            <a:r>
              <a:rPr lang="zh-CN" altLang="en-US" sz="2400" dirty="0"/>
              <a:t>分</a:t>
            </a:r>
            <a:endParaRPr lang="en-US" altLang="zh-CN" sz="2400" dirty="0"/>
          </a:p>
          <a:p>
            <a:pPr lvl="1"/>
            <a:r>
              <a:rPr lang="en-US" altLang="zh-CN" sz="2400" dirty="0"/>
              <a:t>U</a:t>
            </a:r>
            <a:r>
              <a:rPr lang="zh-CN" altLang="en-US" sz="2400" dirty="0"/>
              <a:t>：理论课作业和平时表现，满分</a:t>
            </a:r>
            <a:r>
              <a:rPr lang="en-US" altLang="zh-CN" sz="2400" dirty="0"/>
              <a:t>100</a:t>
            </a:r>
            <a:r>
              <a:rPr lang="zh-CN" altLang="en-US" sz="2400" dirty="0"/>
              <a:t>分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sz="3200" dirty="0"/>
              <a:t> </a:t>
            </a:r>
            <a:r>
              <a:rPr lang="zh-CN" altLang="en-US" sz="3200" dirty="0"/>
              <a:t>两个班统一出题，统一判卷</a:t>
            </a:r>
            <a:endParaRPr lang="en-US" altLang="zh-CN" sz="3200" dirty="0"/>
          </a:p>
          <a:p>
            <a:pPr marL="0" indent="0">
              <a:buNone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39291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336" y="188640"/>
            <a:ext cx="7010400" cy="479747"/>
          </a:xfrm>
        </p:spPr>
        <p:txBody>
          <a:bodyPr/>
          <a:lstStyle/>
          <a:p>
            <a:r>
              <a:rPr lang="zh-CN" altLang="en-US" sz="3200" dirty="0"/>
              <a:t>课程介绍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3352" y="836712"/>
            <a:ext cx="11665296" cy="6399188"/>
          </a:xfrm>
        </p:spPr>
        <p:txBody>
          <a:bodyPr/>
          <a:lstStyle/>
          <a:p>
            <a:r>
              <a:rPr lang="zh-CN" altLang="en-US" sz="2800" dirty="0"/>
              <a:t>主要目标：理解并掌握计算机的运行原理</a:t>
            </a:r>
          </a:p>
          <a:p>
            <a:pPr lvl="1"/>
            <a:r>
              <a:rPr lang="en-US" altLang="zh-CN" sz="2400" dirty="0"/>
              <a:t> </a:t>
            </a:r>
            <a:r>
              <a:rPr lang="zh-CN" altLang="en-US" sz="2400" dirty="0">
                <a:solidFill>
                  <a:schemeClr val="accent6"/>
                </a:solidFill>
              </a:rPr>
              <a:t>计算机在快速发展，但是其基本概念和原理一直保持不变。本课程重点讲解这些基本概念和原理</a:t>
            </a:r>
            <a:endParaRPr lang="en-US" altLang="zh-CN" sz="2400" dirty="0">
              <a:solidFill>
                <a:schemeClr val="accent6"/>
              </a:solidFill>
            </a:endParaRPr>
          </a:p>
          <a:p>
            <a:pPr lvl="1"/>
            <a:r>
              <a:rPr lang="zh-CN" altLang="en-US" sz="2400" dirty="0"/>
              <a:t>学习计算机硬件组成，掌握计算机处理器设计，理解计算机硬件</a:t>
            </a:r>
            <a:r>
              <a:rPr lang="en-US" altLang="zh-CN" sz="2400" dirty="0"/>
              <a:t>/</a:t>
            </a:r>
            <a:r>
              <a:rPr lang="zh-CN" altLang="en-US" sz="2400" dirty="0"/>
              <a:t>软件的协同机制</a:t>
            </a:r>
            <a:endParaRPr lang="en-US" altLang="zh-CN" sz="2400" dirty="0"/>
          </a:p>
          <a:p>
            <a:r>
              <a:rPr lang="zh-CN" altLang="en-US" sz="2800" dirty="0"/>
              <a:t>核心任务：理解计算机系统的工作原理</a:t>
            </a:r>
          </a:p>
          <a:p>
            <a:pPr lvl="1"/>
            <a:r>
              <a:rPr lang="zh-CN" altLang="en-US" sz="2400" dirty="0"/>
              <a:t>理解计算机的硬件系统工作原理（</a:t>
            </a:r>
            <a:r>
              <a:rPr lang="en-US" altLang="zh-CN" sz="2400" dirty="0"/>
              <a:t>CPU+</a:t>
            </a:r>
            <a:r>
              <a:rPr lang="zh-CN" altLang="en-US" sz="2400" dirty="0"/>
              <a:t>分层的存储系统）</a:t>
            </a:r>
            <a:endParaRPr lang="en-US" altLang="zh-CN" sz="2400" dirty="0"/>
          </a:p>
          <a:p>
            <a:pPr lvl="1"/>
            <a:r>
              <a:rPr lang="zh-CN" altLang="en-US" sz="2400" dirty="0"/>
              <a:t>计算机可执行程序的生成</a:t>
            </a:r>
            <a:endParaRPr lang="en-US" altLang="zh-CN" sz="2400" dirty="0"/>
          </a:p>
          <a:p>
            <a:pPr lvl="1"/>
            <a:r>
              <a:rPr lang="zh-CN" altLang="en-US" sz="2400" dirty="0"/>
              <a:t>计算机可执行程序的加载执行</a:t>
            </a:r>
            <a:endParaRPr lang="en-US" altLang="zh-CN" sz="2400" dirty="0"/>
          </a:p>
          <a:p>
            <a:r>
              <a:rPr lang="zh-CN" altLang="en-US" sz="3000" dirty="0"/>
              <a:t>几个工具软件：熟练使用（前</a:t>
            </a:r>
            <a:r>
              <a:rPr lang="en-US" altLang="zh-CN" sz="3000" dirty="0"/>
              <a:t>6</a:t>
            </a:r>
            <a:r>
              <a:rPr lang="zh-CN" altLang="en-US" sz="3000" dirty="0"/>
              <a:t>周自学）</a:t>
            </a:r>
            <a:endParaRPr lang="en-US" altLang="zh-CN" sz="3000" dirty="0"/>
          </a:p>
          <a:p>
            <a:pPr lvl="1"/>
            <a:r>
              <a:rPr lang="en-US" altLang="zh-CN" sz="2400" dirty="0"/>
              <a:t>MARS</a:t>
            </a:r>
            <a:r>
              <a:rPr lang="zh-CN" altLang="en-US" sz="2400" dirty="0"/>
              <a:t>：</a:t>
            </a:r>
            <a:r>
              <a:rPr lang="en-US" altLang="zh-CN" sz="2400" dirty="0"/>
              <a:t>MIPS</a:t>
            </a:r>
            <a:r>
              <a:rPr lang="zh-CN" altLang="en-US" sz="2400" dirty="0"/>
              <a:t>汇编语言编译与调试</a:t>
            </a:r>
            <a:endParaRPr lang="en-US" altLang="zh-CN" sz="2400" dirty="0"/>
          </a:p>
          <a:p>
            <a:pPr lvl="1"/>
            <a:r>
              <a:rPr lang="en-US" altLang="zh-CN" sz="2400" dirty="0" err="1"/>
              <a:t>LogicSim</a:t>
            </a:r>
            <a:r>
              <a:rPr lang="zh-CN" altLang="en-US" sz="2400" dirty="0"/>
              <a:t>：逻辑电路仿真工具</a:t>
            </a:r>
            <a:endParaRPr lang="en-US" altLang="zh-CN" sz="2400" dirty="0"/>
          </a:p>
          <a:p>
            <a:pPr lvl="1"/>
            <a:r>
              <a:rPr lang="zh-CN" altLang="en-US" sz="2400" dirty="0"/>
              <a:t>能够看懂</a:t>
            </a:r>
            <a:r>
              <a:rPr lang="zh-CN" altLang="en-CA" sz="2400" dirty="0"/>
              <a:t>简单</a:t>
            </a:r>
            <a:r>
              <a:rPr lang="zh-CN" altLang="en-US" sz="2400" dirty="0"/>
              <a:t>的</a:t>
            </a:r>
            <a:r>
              <a:rPr lang="en-US" altLang="zh-CN" sz="2400" dirty="0"/>
              <a:t>Verilog</a:t>
            </a:r>
            <a:r>
              <a:rPr lang="zh-CN" altLang="en-US" sz="2400" dirty="0"/>
              <a:t>代码</a:t>
            </a:r>
            <a:endParaRPr lang="en-US" altLang="zh-CN" sz="24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4005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52000"/>
            <a:ext cx="7320136" cy="432048"/>
          </a:xfrm>
        </p:spPr>
        <p:txBody>
          <a:bodyPr>
            <a:noAutofit/>
          </a:bodyPr>
          <a:lstStyle/>
          <a:p>
            <a:r>
              <a:rPr lang="zh-CN" altLang="en-US" sz="3200" i="0" dirty="0">
                <a:latin typeface="+mn-lt"/>
              </a:rPr>
              <a:t>  课程总成绩评定</a:t>
            </a:r>
          </a:p>
        </p:txBody>
      </p:sp>
      <p:sp>
        <p:nvSpPr>
          <p:cNvPr id="126979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335360" y="980728"/>
            <a:ext cx="11496600" cy="544534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sz="3200" dirty="0"/>
              <a:t> </a:t>
            </a:r>
            <a:r>
              <a:rPr lang="zh-CN" altLang="en-US" sz="3200" dirty="0"/>
              <a:t>去年成绩分布情况</a:t>
            </a:r>
            <a:endParaRPr lang="en-US" altLang="zh-CN" sz="3200" dirty="0"/>
          </a:p>
          <a:p>
            <a:pPr lvl="1"/>
            <a:r>
              <a:rPr lang="zh-CN" altLang="en-US" sz="2400" dirty="0"/>
              <a:t>总人数：</a:t>
            </a:r>
            <a:r>
              <a:rPr lang="en-US" altLang="zh-CN" sz="2400" dirty="0"/>
              <a:t>97+105</a:t>
            </a:r>
            <a:r>
              <a:rPr lang="zh-CN" altLang="en-US" sz="2400" dirty="0"/>
              <a:t> </a:t>
            </a:r>
            <a:r>
              <a:rPr lang="en-US" altLang="zh-CN" sz="2400" dirty="0"/>
              <a:t>=</a:t>
            </a:r>
            <a:r>
              <a:rPr lang="zh-CN" altLang="en-US" sz="2400" dirty="0"/>
              <a:t> </a:t>
            </a:r>
            <a:r>
              <a:rPr lang="en-US" altLang="zh-CN" sz="2400" dirty="0"/>
              <a:t>202</a:t>
            </a:r>
          </a:p>
          <a:p>
            <a:pPr lvl="1"/>
            <a:r>
              <a:rPr lang="zh-CN" altLang="en-US" sz="2400" dirty="0"/>
              <a:t>加权平均分：</a:t>
            </a:r>
            <a:r>
              <a:rPr lang="en-US" altLang="zh-CN" sz="2400" dirty="0"/>
              <a:t>86.9</a:t>
            </a:r>
          </a:p>
          <a:p>
            <a:pPr lvl="1"/>
            <a:r>
              <a:rPr lang="en-CA" altLang="zh-CN" sz="2400" dirty="0"/>
              <a:t>90</a:t>
            </a:r>
            <a:r>
              <a:rPr lang="zh-CN" altLang="en-CA" sz="2400" dirty="0"/>
              <a:t>分</a:t>
            </a:r>
            <a:r>
              <a:rPr lang="zh-CN" altLang="en-US" sz="2400" dirty="0"/>
              <a:t>以上：</a:t>
            </a:r>
            <a:r>
              <a:rPr lang="en-US" altLang="zh-CN" sz="2400" dirty="0"/>
              <a:t>31+42</a:t>
            </a:r>
            <a:r>
              <a:rPr lang="zh-CN" altLang="en-US" sz="2400" dirty="0"/>
              <a:t> </a:t>
            </a:r>
            <a:r>
              <a:rPr lang="en-US" altLang="zh-CN" sz="2400" dirty="0"/>
              <a:t>=</a:t>
            </a:r>
            <a:r>
              <a:rPr lang="zh-CN" altLang="en-US" sz="2400" dirty="0"/>
              <a:t> </a:t>
            </a:r>
            <a:r>
              <a:rPr lang="en-US" altLang="zh-CN" sz="2400" dirty="0"/>
              <a:t>73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95F557-003B-A258-3628-0BE133347E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03"/>
          <a:stretch/>
        </p:blipFill>
        <p:spPr>
          <a:xfrm>
            <a:off x="4871863" y="3298535"/>
            <a:ext cx="7149840" cy="26302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D98862-0521-61D2-B3B2-15E4BEEB9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863" y="731792"/>
            <a:ext cx="7088825" cy="263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8803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5360" y="764704"/>
            <a:ext cx="11089232" cy="4630530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请入课程微信群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lnSpc>
                <a:spcPct val="125000"/>
              </a:lnSpc>
              <a:buNone/>
            </a:pP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作业上传、批改、查看：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250" dirty="0">
                <a:latin typeface="黑体" panose="02010609060101010101" pitchFamily="49" charset="-122"/>
                <a:ea typeface="黑体" panose="02010609060101010101" pitchFamily="49" charset="-122"/>
              </a:rPr>
              <a:t>智学北航 </a:t>
            </a:r>
            <a:r>
              <a:rPr lang="en-US" altLang="zh-CN" sz="2250" dirty="0">
                <a:latin typeface="黑体" panose="02010609060101010101" pitchFamily="49" charset="-122"/>
                <a:ea typeface="黑体" panose="02010609060101010101" pitchFamily="49" charset="-122"/>
              </a:rPr>
              <a:t>spoc.buaa.edu.cn </a:t>
            </a:r>
          </a:p>
          <a:p>
            <a:pPr marL="0" indent="0">
              <a:lnSpc>
                <a:spcPct val="125000"/>
              </a:lnSpc>
              <a:buNone/>
            </a:pP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任课教师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250" dirty="0">
                <a:latin typeface="黑体" panose="02010609060101010101" pitchFamily="49" charset="-122"/>
                <a:ea typeface="黑体" panose="02010609060101010101" pitchFamily="49" charset="-122"/>
              </a:rPr>
              <a:t>理论课：邓莹莹、刘子鹏</a:t>
            </a:r>
            <a:endParaRPr lang="en-US" altLang="zh-CN" sz="225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250" dirty="0">
                <a:latin typeface="黑体" panose="02010609060101010101" pitchFamily="49" charset="-122"/>
                <a:ea typeface="黑体" panose="02010609060101010101" pitchFamily="49" charset="-122"/>
              </a:rPr>
              <a:t>实验课：李辉勇、李莹</a:t>
            </a:r>
            <a:endParaRPr lang="en-US" altLang="zh-CN" sz="225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助教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lang="zh-CN" altLang="en-US" sz="2250" dirty="0">
                <a:latin typeface="黑体" panose="02010609060101010101" pitchFamily="49" charset="-122"/>
                <a:ea typeface="黑体" panose="02010609060101010101" pitchFamily="49" charset="-122"/>
              </a:rPr>
              <a:t>定位：帮助同学解答理论课中问题、批改和讲解作业</a:t>
            </a:r>
            <a:endParaRPr lang="en-US" altLang="zh-CN" sz="225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4124EA-5CAB-F5C5-1436-8B605D1C98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3" t="19551" r="8311" b="26900"/>
          <a:stretch/>
        </p:blipFill>
        <p:spPr>
          <a:xfrm>
            <a:off x="7896200" y="771576"/>
            <a:ext cx="4104456" cy="550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561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>
          <a:xfrm>
            <a:off x="119336" y="116632"/>
            <a:ext cx="5257800" cy="479747"/>
          </a:xfrm>
        </p:spPr>
        <p:txBody>
          <a:bodyPr/>
          <a:lstStyle/>
          <a:p>
            <a:r>
              <a:rPr lang="zh-CN" altLang="en-US" sz="3200" dirty="0"/>
              <a:t>课程介绍</a:t>
            </a:r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7368" y="773354"/>
            <a:ext cx="11593288" cy="6356580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/>
              <a:t>先导课程和基础</a:t>
            </a:r>
            <a:endParaRPr lang="en-US" altLang="zh-CN" sz="2800" dirty="0"/>
          </a:p>
          <a:p>
            <a:pPr lvl="1">
              <a:lnSpc>
                <a:spcPct val="150000"/>
              </a:lnSpc>
            </a:pPr>
            <a:r>
              <a:rPr lang="en-US" altLang="zh-CN" sz="2000" dirty="0"/>
              <a:t>C</a:t>
            </a:r>
            <a:r>
              <a:rPr lang="zh-CN" altLang="en-US" sz="2000" dirty="0"/>
              <a:t>语言</a:t>
            </a:r>
            <a:endParaRPr lang="en-US" altLang="zh-CN" sz="2000" dirty="0"/>
          </a:p>
          <a:p>
            <a:pPr>
              <a:lnSpc>
                <a:spcPct val="125000"/>
              </a:lnSpc>
            </a:pPr>
            <a:r>
              <a:rPr lang="zh-CN" altLang="en-US" sz="2800" dirty="0"/>
              <a:t>课程名称</a:t>
            </a:r>
          </a:p>
          <a:p>
            <a:pPr lvl="1" indent="-204788"/>
            <a:r>
              <a:rPr lang="zh-CN" altLang="en-US" sz="2000" dirty="0"/>
              <a:t>计算机硬件基础（软件专业）（</a:t>
            </a:r>
            <a:r>
              <a:rPr lang="en-US" altLang="zh-CN" sz="2000" dirty="0"/>
              <a:t>Fundamentals of Computer Systems for Programmers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>
              <a:lnSpc>
                <a:spcPct val="125000"/>
              </a:lnSpc>
            </a:pPr>
            <a:r>
              <a:rPr lang="zh-CN" altLang="en-US" sz="2800" dirty="0"/>
              <a:t>学时学分</a:t>
            </a:r>
          </a:p>
          <a:p>
            <a:pPr lvl="1" indent="-204788"/>
            <a:r>
              <a:rPr lang="zh-CN" altLang="en-US" sz="2000" dirty="0"/>
              <a:t>课堂教学：</a:t>
            </a:r>
            <a:r>
              <a:rPr lang="en-US" altLang="zh-CN" sz="2000" strike="sngStrike" dirty="0"/>
              <a:t>64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56+16</a:t>
            </a:r>
            <a:r>
              <a:rPr lang="zh-CN" altLang="en-US" sz="2000" dirty="0"/>
              <a:t>学时</a:t>
            </a:r>
            <a:r>
              <a:rPr lang="en-US" altLang="zh-CN" sz="2000" dirty="0"/>
              <a:t>/</a:t>
            </a:r>
            <a:r>
              <a:rPr lang="en-US" altLang="zh-CN" sz="2000" strike="sngStrike" dirty="0"/>
              <a:t>4.5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1"/>
                </a:solidFill>
              </a:rPr>
              <a:t>4</a:t>
            </a:r>
            <a:r>
              <a:rPr lang="zh-CN" altLang="en-US" sz="2000" dirty="0"/>
              <a:t>学分</a:t>
            </a:r>
            <a:endParaRPr lang="en-US" altLang="zh-CN" sz="2000" dirty="0"/>
          </a:p>
          <a:p>
            <a:pPr indent="-204788"/>
            <a:r>
              <a:rPr lang="zh-CN" altLang="en-US" sz="2800" dirty="0"/>
              <a:t>配套实验课程（单独开设）</a:t>
            </a:r>
            <a:endParaRPr lang="en-US" altLang="zh-CN" sz="2800" dirty="0"/>
          </a:p>
          <a:p>
            <a:pPr lvl="1" indent="-204788"/>
            <a:r>
              <a:rPr lang="en-US" altLang="zh-CN" sz="1800" dirty="0"/>
              <a:t>MIPS </a:t>
            </a:r>
            <a:r>
              <a:rPr lang="zh-CN" altLang="en-US" sz="1800" dirty="0"/>
              <a:t>编程</a:t>
            </a:r>
            <a:endParaRPr lang="en-US" altLang="zh-CN" sz="1800" dirty="0"/>
          </a:p>
          <a:p>
            <a:pPr lvl="1" indent="-204788"/>
            <a:r>
              <a:rPr lang="zh-CN" altLang="en-US" sz="1800" dirty="0"/>
              <a:t>基于</a:t>
            </a:r>
            <a:r>
              <a:rPr lang="en-US" altLang="zh-CN" sz="1800" dirty="0" err="1"/>
              <a:t>Logisim</a:t>
            </a:r>
            <a:r>
              <a:rPr lang="zh-CN" altLang="en-US" sz="1800" dirty="0"/>
              <a:t>要求学生自主开发一个功能型</a:t>
            </a:r>
            <a:r>
              <a:rPr lang="en-US" altLang="zh-CN" sz="1800" dirty="0"/>
              <a:t>MIPS</a:t>
            </a:r>
            <a:r>
              <a:rPr lang="zh-CN" altLang="en-US" sz="1800" dirty="0"/>
              <a:t>处理器</a:t>
            </a:r>
            <a:endParaRPr lang="en-US" altLang="zh-CN" sz="1800" dirty="0"/>
          </a:p>
          <a:p>
            <a:pPr lvl="1" indent="-204788"/>
            <a:r>
              <a:rPr lang="zh-CN" altLang="en-US" sz="1800" dirty="0"/>
              <a:t>高速缓存的简单实现</a:t>
            </a:r>
            <a:endParaRPr lang="en-US" altLang="zh-CN" sz="1800" dirty="0"/>
          </a:p>
          <a:p>
            <a:pPr lvl="1" indent="-204788"/>
            <a:r>
              <a:rPr lang="zh-CN" altLang="en-US" sz="1800" dirty="0"/>
              <a:t>程序的链接</a:t>
            </a:r>
            <a:endParaRPr lang="en-US" altLang="zh-CN" sz="1800" dirty="0"/>
          </a:p>
          <a:p>
            <a:pPr lvl="1" indent="-204788"/>
            <a:r>
              <a:rPr lang="zh-CN" altLang="en-US" sz="1800" dirty="0"/>
              <a:t>程序的加载执行</a:t>
            </a:r>
            <a:endParaRPr lang="en-US" altLang="zh-CN" sz="1800" dirty="0"/>
          </a:p>
          <a:p>
            <a:pPr lvl="1" indent="-204788"/>
            <a:r>
              <a:rPr lang="zh-CN" altLang="en-US" sz="1800" dirty="0">
                <a:solidFill>
                  <a:schemeClr val="bg2"/>
                </a:solidFill>
              </a:rPr>
              <a:t>基本</a:t>
            </a:r>
            <a:r>
              <a:rPr lang="en-US" altLang="zh-CN" sz="1800" dirty="0">
                <a:solidFill>
                  <a:schemeClr val="bg2"/>
                </a:solidFill>
              </a:rPr>
              <a:t>I/O</a:t>
            </a:r>
            <a:r>
              <a:rPr lang="zh-CN" altLang="en-US" sz="1800" dirty="0">
                <a:solidFill>
                  <a:schemeClr val="bg2"/>
                </a:solidFill>
              </a:rPr>
              <a:t>驱动设计</a:t>
            </a:r>
            <a:endParaRPr lang="en-US" altLang="zh-CN" sz="1800" dirty="0">
              <a:solidFill>
                <a:schemeClr val="bg2"/>
              </a:solidFill>
            </a:endParaRPr>
          </a:p>
          <a:p>
            <a:pPr lvl="1" indent="-204788"/>
            <a:r>
              <a:rPr lang="zh-CN" altLang="en-US" sz="1800" dirty="0">
                <a:solidFill>
                  <a:schemeClr val="bg2"/>
                </a:solidFill>
              </a:rPr>
              <a:t>计算机的启动程序（</a:t>
            </a:r>
            <a:r>
              <a:rPr lang="en-US" altLang="zh-CN" sz="1800" dirty="0">
                <a:solidFill>
                  <a:schemeClr val="bg2"/>
                </a:solidFill>
              </a:rPr>
              <a:t>Bootloader</a:t>
            </a:r>
            <a:r>
              <a:rPr lang="zh-CN" altLang="en-US" sz="1800" dirty="0">
                <a:solidFill>
                  <a:schemeClr val="bg2"/>
                </a:solidFill>
              </a:rPr>
              <a:t>）</a:t>
            </a:r>
            <a:endParaRPr lang="en-US" altLang="zh-CN" sz="1800" dirty="0"/>
          </a:p>
          <a:p>
            <a:pPr lvl="1" indent="-204788"/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20440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91344" y="260648"/>
            <a:ext cx="8568952" cy="479747"/>
          </a:xfrm>
        </p:spPr>
        <p:txBody>
          <a:bodyPr/>
          <a:lstStyle/>
          <a:p>
            <a:r>
              <a:rPr lang="zh-CN" altLang="en-US" sz="3200" dirty="0"/>
              <a:t>第一章：绪论（</a:t>
            </a:r>
            <a:r>
              <a:rPr lang="en-US" altLang="zh-CN" sz="3200" dirty="0"/>
              <a:t>4</a:t>
            </a:r>
            <a:r>
              <a:rPr lang="zh-CN" altLang="en-US" sz="3200" dirty="0"/>
              <a:t>学时）</a:t>
            </a:r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7368" y="836712"/>
            <a:ext cx="10729192" cy="5422926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/>
              <a:t>目标</a:t>
            </a:r>
            <a:endParaRPr lang="en-US" altLang="zh-CN" sz="3200" dirty="0"/>
          </a:p>
          <a:p>
            <a:pPr lvl="1">
              <a:lnSpc>
                <a:spcPct val="150000"/>
              </a:lnSpc>
            </a:pPr>
            <a:r>
              <a:rPr lang="zh-CN" altLang="en-US" sz="2000" dirty="0"/>
              <a:t>了解计算机系统的基本功能、组成框架、典型结构、层次关系、程序执行过程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3200" dirty="0"/>
              <a:t>主要内容</a:t>
            </a:r>
            <a:endParaRPr lang="en-US" altLang="zh-CN" sz="3200" dirty="0"/>
          </a:p>
          <a:p>
            <a:pPr lvl="1">
              <a:lnSpc>
                <a:spcPct val="150000"/>
              </a:lnSpc>
            </a:pPr>
            <a:r>
              <a:rPr lang="zh-CN" altLang="en-US" sz="2000" dirty="0"/>
              <a:t>信息的表示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/>
              <a:t>程序编译过程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/>
              <a:t>计算机层次结构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/>
              <a:t>程序执行的基本过程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/>
              <a:t>资源抽象</a:t>
            </a:r>
            <a:endParaRPr lang="en-US" altLang="zh-CN" sz="2000" dirty="0"/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000000"/>
                </a:solidFill>
              </a:rPr>
              <a:t>计算机发展历程</a:t>
            </a:r>
            <a:endParaRPr lang="en-US" altLang="zh-CN" sz="2000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46479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19336" y="50469"/>
            <a:ext cx="7272808" cy="642227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第二章：数制与运算（</a:t>
            </a:r>
            <a:r>
              <a:rPr lang="en-US" altLang="zh-CN" sz="3200" dirty="0"/>
              <a:t>4</a:t>
            </a:r>
            <a:r>
              <a:rPr lang="zh-CN" altLang="en-US" sz="3200" dirty="0"/>
              <a:t>学时）</a:t>
            </a:r>
            <a:endParaRPr lang="en-US" altLang="zh-CN" sz="3200" dirty="0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392" y="836712"/>
            <a:ext cx="8162466" cy="3530100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/>
              <a:t>目      标</a:t>
            </a:r>
            <a:endParaRPr lang="en-US" altLang="zh-CN" sz="2800" dirty="0"/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掌握数据在计算机的表示及运算。</a:t>
            </a:r>
            <a:endParaRPr lang="en-US" altLang="zh-CN" sz="1800" dirty="0"/>
          </a:p>
          <a:p>
            <a:pPr>
              <a:lnSpc>
                <a:spcPct val="150000"/>
              </a:lnSpc>
            </a:pPr>
            <a:r>
              <a:rPr lang="zh-CN" altLang="en-US" sz="2800" dirty="0"/>
              <a:t>主要内容</a:t>
            </a:r>
            <a:endParaRPr lang="en-US" altLang="zh-CN" sz="2800" dirty="0"/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定点数表示及运算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浮点数表示及运算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非数值数据的表示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/>
              <a:t>布尔代数简介</a:t>
            </a:r>
          </a:p>
        </p:txBody>
      </p:sp>
    </p:spTree>
    <p:extLst>
      <p:ext uri="{BB962C8B-B14F-4D97-AF65-F5344CB8AC3E}">
        <p14:creationId xmlns:p14="http://schemas.microsoft.com/office/powerpoint/2010/main" val="2988900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91344" y="122477"/>
            <a:ext cx="6480720" cy="593689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第三章：数字逻辑（</a:t>
            </a:r>
            <a:r>
              <a:rPr lang="en-US" altLang="zh-CN" sz="3200" dirty="0"/>
              <a:t>6</a:t>
            </a:r>
            <a:r>
              <a:rPr lang="zh-CN" altLang="en-US" sz="3200" dirty="0"/>
              <a:t>学时）</a:t>
            </a:r>
            <a:endParaRPr lang="en-US" altLang="zh-CN" sz="3200" dirty="0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1384" y="830867"/>
            <a:ext cx="10873208" cy="5958457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目      标</a:t>
            </a:r>
            <a:endParaRPr lang="en-US" altLang="zh-CN" sz="2400" dirty="0"/>
          </a:p>
          <a:p>
            <a:pPr lvl="1">
              <a:lnSpc>
                <a:spcPct val="120000"/>
              </a:lnSpc>
            </a:pPr>
            <a:r>
              <a:rPr lang="zh-CN" altLang="en-US" sz="1800" dirty="0"/>
              <a:t>掌握触发器、寄存器的结构和工作原理，掌握有限状态机、同步时序逻辑电路的设计方法和分析方法，具备使用仿真工具开发时序逻辑电路的能力。</a:t>
            </a:r>
            <a:endParaRPr lang="en-US" altLang="zh-CN" sz="18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主要内容</a:t>
            </a:r>
            <a:endParaRPr lang="en-US" altLang="zh-CN" sz="24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/>
              <a:t>基本组合逻辑部件设计</a:t>
            </a:r>
            <a:endParaRPr lang="en-US" altLang="zh-CN" sz="2000" dirty="0"/>
          </a:p>
          <a:p>
            <a:pPr marL="675085" lvl="1" indent="-332185">
              <a:lnSpc>
                <a:spcPct val="150000"/>
              </a:lnSpc>
              <a:buClr>
                <a:schemeClr val="accent2"/>
              </a:buClr>
            </a:pPr>
            <a:r>
              <a:rPr lang="zh-CN" altLang="en-US" sz="1800" dirty="0"/>
              <a:t>组合逻辑设计概述</a:t>
            </a:r>
            <a:endParaRPr lang="en-US" altLang="zh-CN" sz="1800" dirty="0"/>
          </a:p>
          <a:p>
            <a:pPr marL="675085" lvl="1" indent="-332185">
              <a:lnSpc>
                <a:spcPct val="150000"/>
              </a:lnSpc>
              <a:buClr>
                <a:schemeClr val="accent2"/>
              </a:buClr>
            </a:pPr>
            <a:r>
              <a:rPr lang="zh-CN" altLang="en-US" sz="1800" dirty="0"/>
              <a:t>运算单元电路（</a:t>
            </a:r>
            <a:r>
              <a:rPr lang="en-US" altLang="zh-CN" sz="1800" dirty="0"/>
              <a:t>ALU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pPr marL="675085" lvl="1" indent="-332185">
              <a:lnSpc>
                <a:spcPct val="150000"/>
              </a:lnSpc>
              <a:buClr>
                <a:schemeClr val="accent2"/>
              </a:buClr>
            </a:pPr>
            <a:r>
              <a:rPr lang="zh-CN" altLang="en-US" sz="1800" dirty="0"/>
              <a:t>编码器</a:t>
            </a:r>
            <a:r>
              <a:rPr lang="en-US" altLang="zh-CN" sz="1800" dirty="0"/>
              <a:t>/</a:t>
            </a:r>
            <a:r>
              <a:rPr lang="zh-CN" altLang="en-US" sz="1800" dirty="0"/>
              <a:t>译码器</a:t>
            </a:r>
            <a:endParaRPr lang="en-US" altLang="zh-CN" sz="1800" dirty="0"/>
          </a:p>
          <a:p>
            <a:pPr marL="675085" lvl="1" indent="-332185">
              <a:lnSpc>
                <a:spcPct val="150000"/>
              </a:lnSpc>
              <a:buClr>
                <a:schemeClr val="accent2"/>
              </a:buClr>
            </a:pPr>
            <a:r>
              <a:rPr lang="zh-CN" altLang="en-US" sz="1800" dirty="0"/>
              <a:t>多路选择器</a:t>
            </a:r>
            <a:endParaRPr lang="en-US" altLang="zh-CN" sz="1800" dirty="0"/>
          </a:p>
          <a:p>
            <a:pPr marL="675085" lvl="1" indent="-332185">
              <a:lnSpc>
                <a:spcPct val="150000"/>
              </a:lnSpc>
              <a:buClr>
                <a:schemeClr val="accent2"/>
              </a:buClr>
            </a:pPr>
            <a:r>
              <a:rPr lang="zh-CN" altLang="en-US" sz="1800" dirty="0"/>
              <a:t>组合逻辑电路的竞争冒险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cs typeface="楷体_GB2312"/>
              </a:rPr>
              <a:t>时序逻辑电路</a:t>
            </a:r>
            <a:endParaRPr lang="zh-CN" altLang="en-US" sz="2000" dirty="0"/>
          </a:p>
          <a:p>
            <a:pPr marL="676800" indent="-3312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zh-CN" altLang="en-US" sz="1800" dirty="0"/>
              <a:t>锁存器和触发器</a:t>
            </a:r>
          </a:p>
          <a:p>
            <a:pPr marL="676800" indent="-3312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zh-CN" altLang="en-US" sz="1800" dirty="0"/>
              <a:t>有限状态机</a:t>
            </a:r>
            <a:endParaRPr lang="en-US" altLang="zh-CN" sz="1800" dirty="0"/>
          </a:p>
          <a:p>
            <a:pPr marL="676800" indent="-3312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zh-CN" altLang="en-US" sz="1800" dirty="0"/>
              <a:t>时序逻辑电路设计分析</a:t>
            </a:r>
          </a:p>
        </p:txBody>
      </p:sp>
    </p:spTree>
    <p:extLst>
      <p:ext uri="{BB962C8B-B14F-4D97-AF65-F5344CB8AC3E}">
        <p14:creationId xmlns:p14="http://schemas.microsoft.com/office/powerpoint/2010/main" val="2342265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19336" y="122477"/>
            <a:ext cx="7392144" cy="593689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第四章：指令系统与汇编语言（</a:t>
            </a:r>
            <a:r>
              <a:rPr lang="en-US" altLang="zh-CN" sz="3200" dirty="0"/>
              <a:t>6</a:t>
            </a:r>
            <a:r>
              <a:rPr lang="zh-CN" altLang="en-US" sz="3200" dirty="0"/>
              <a:t>学时）</a:t>
            </a:r>
            <a:endParaRPr lang="en-US" altLang="zh-CN" sz="320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3392" y="758859"/>
            <a:ext cx="11233248" cy="542292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>
            <a:lvl1pPr marL="213122" indent="-213122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lr>
                <a:srgbClr val="FF0000"/>
              </a:buClr>
              <a:buSzPct val="100000"/>
              <a:buFont typeface="Wingdings" pitchFamily="2" charset="2"/>
              <a:buChar char="v"/>
              <a:defRPr sz="165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01254" indent="-145256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lr>
                <a:srgbClr val="001ADC"/>
              </a:buClr>
              <a:buSzPct val="100000"/>
              <a:buFont typeface="Wingdings" pitchFamily="2" charset="2"/>
              <a:buChar char="Ø"/>
              <a:defRPr sz="15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88194" indent="-144066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lr>
                <a:srgbClr val="05AD01"/>
              </a:buClr>
              <a:buSzPct val="100000"/>
              <a:buFont typeface="Wingdings" pitchFamily="2" charset="2"/>
              <a:buChar char="§"/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476375" indent="-257175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har char="–"/>
              <a:defRPr sz="13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76425" indent="-257175" algn="l" rtl="0" eaLnBrk="1" fontAlgn="base" hangingPunct="1">
              <a:lnSpc>
                <a:spcPct val="125000"/>
              </a:lnSpc>
              <a:spcBef>
                <a:spcPts val="0"/>
              </a:spcBef>
              <a:spcAft>
                <a:spcPct val="0"/>
              </a:spcAft>
              <a:buChar char="»"/>
              <a:defRPr sz="135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21932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imes New Roman" pitchFamily="18" charset="0"/>
              </a:defRPr>
            </a:lvl6pPr>
            <a:lvl7pPr marL="256222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imes New Roman" pitchFamily="18" charset="0"/>
              </a:defRPr>
            </a:lvl7pPr>
            <a:lvl8pPr marL="290512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imes New Roman" pitchFamily="18" charset="0"/>
              </a:defRPr>
            </a:lvl8pPr>
            <a:lvl9pPr marL="324802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kern="0" dirty="0"/>
              <a:t>目      标</a:t>
            </a:r>
            <a:endParaRPr lang="en-US" altLang="zh-CN" sz="2400" kern="0" dirty="0"/>
          </a:p>
          <a:p>
            <a:pPr lvl="1">
              <a:lnSpc>
                <a:spcPct val="150000"/>
              </a:lnSpc>
            </a:pPr>
            <a:r>
              <a:rPr lang="zh-CN" altLang="en-US" sz="2000" kern="0" dirty="0"/>
              <a:t>以</a:t>
            </a:r>
            <a:r>
              <a:rPr lang="en-US" altLang="zh-CN" sz="2000" kern="0" dirty="0"/>
              <a:t>X86</a:t>
            </a:r>
            <a:r>
              <a:rPr lang="zh-CN" altLang="en-US" sz="2000" kern="0" dirty="0"/>
              <a:t>和</a:t>
            </a:r>
            <a:r>
              <a:rPr lang="en-US" altLang="zh-CN" sz="2000" kern="0" dirty="0"/>
              <a:t>MIPS</a:t>
            </a:r>
            <a:r>
              <a:rPr lang="zh-CN" altLang="en-US" sz="2000" kern="0" dirty="0"/>
              <a:t>两种指令系统为研究对象，学习并掌握计算机指令系统的格式、寻址方式和设计方法，理解</a:t>
            </a:r>
            <a:r>
              <a:rPr lang="en-US" altLang="zh-CN" sz="2000" kern="0" dirty="0"/>
              <a:t>CISC</a:t>
            </a:r>
            <a:r>
              <a:rPr lang="zh-CN" altLang="en-US" sz="2000" kern="0" dirty="0"/>
              <a:t>和</a:t>
            </a:r>
            <a:r>
              <a:rPr lang="en-US" altLang="zh-CN" sz="2000" kern="0" dirty="0"/>
              <a:t>RISC</a:t>
            </a:r>
            <a:r>
              <a:rPr lang="zh-CN" altLang="en-US" sz="2000" kern="0" dirty="0"/>
              <a:t>两种指令系统的特点；学习并掌握汇编语言编程。</a:t>
            </a:r>
            <a:endParaRPr lang="en-US" altLang="zh-CN" sz="2000" kern="0" dirty="0"/>
          </a:p>
          <a:p>
            <a:pPr>
              <a:lnSpc>
                <a:spcPct val="150000"/>
              </a:lnSpc>
            </a:pPr>
            <a:r>
              <a:rPr lang="zh-CN" altLang="en-US" sz="2400" kern="0" dirty="0"/>
              <a:t>主要内容</a:t>
            </a:r>
            <a:endParaRPr lang="en-US" altLang="zh-CN" sz="2400" kern="0" dirty="0"/>
          </a:p>
          <a:p>
            <a:pPr lvl="1">
              <a:lnSpc>
                <a:spcPct val="150000"/>
              </a:lnSpc>
            </a:pPr>
            <a:r>
              <a:rPr lang="zh-CN" altLang="en-US" sz="2000" kern="0" dirty="0"/>
              <a:t>指令系统概述</a:t>
            </a:r>
            <a:endParaRPr lang="en-US" altLang="zh-CN" sz="2000" kern="0" dirty="0"/>
          </a:p>
          <a:p>
            <a:pPr lvl="2">
              <a:lnSpc>
                <a:spcPct val="150000"/>
              </a:lnSpc>
            </a:pPr>
            <a:r>
              <a:rPr lang="zh-CN" altLang="en-US" sz="2000" kern="0" dirty="0"/>
              <a:t>指令系统的基本要素</a:t>
            </a:r>
            <a:endParaRPr lang="en-US" altLang="zh-CN" sz="2000" kern="0" dirty="0"/>
          </a:p>
          <a:p>
            <a:pPr lvl="2">
              <a:lnSpc>
                <a:spcPct val="150000"/>
              </a:lnSpc>
            </a:pPr>
            <a:r>
              <a:rPr lang="zh-CN" altLang="en-US" sz="2000" kern="0" dirty="0"/>
              <a:t>指令格式、寻址方式</a:t>
            </a:r>
            <a:endParaRPr lang="en-US" altLang="zh-CN" sz="2000" kern="0" dirty="0"/>
          </a:p>
          <a:p>
            <a:pPr lvl="1">
              <a:lnSpc>
                <a:spcPct val="150000"/>
              </a:lnSpc>
            </a:pPr>
            <a:r>
              <a:rPr lang="zh-CN" altLang="en-US" sz="2000" kern="0" dirty="0"/>
              <a:t>典型指令系统简介</a:t>
            </a:r>
            <a:endParaRPr lang="en-US" altLang="zh-CN" sz="2000" kern="0" dirty="0"/>
          </a:p>
          <a:p>
            <a:pPr lvl="2">
              <a:lnSpc>
                <a:spcPct val="150000"/>
              </a:lnSpc>
            </a:pPr>
            <a:r>
              <a:rPr lang="en-US" altLang="zh-CN" sz="2000" kern="0" dirty="0"/>
              <a:t>X86</a:t>
            </a:r>
            <a:r>
              <a:rPr lang="zh-CN" altLang="en-US" sz="2000" kern="0" dirty="0"/>
              <a:t>指令系统及其汇编语言</a:t>
            </a:r>
            <a:endParaRPr lang="en-US" altLang="zh-CN" sz="2000" kern="0" dirty="0"/>
          </a:p>
          <a:p>
            <a:pPr lvl="2">
              <a:lnSpc>
                <a:spcPct val="150000"/>
              </a:lnSpc>
            </a:pPr>
            <a:r>
              <a:rPr lang="en-US" altLang="zh-CN" sz="2000" kern="0" dirty="0"/>
              <a:t>MIPS</a:t>
            </a:r>
            <a:r>
              <a:rPr lang="zh-CN" altLang="en-US" sz="2000" kern="0" dirty="0"/>
              <a:t>指令系统及其汇编语言</a:t>
            </a:r>
            <a:endParaRPr lang="en-US" altLang="zh-CN" sz="2000" kern="0" dirty="0"/>
          </a:p>
          <a:p>
            <a:pPr lvl="2">
              <a:lnSpc>
                <a:spcPct val="150000"/>
              </a:lnSpc>
            </a:pPr>
            <a:r>
              <a:rPr lang="en-US" altLang="zh-CN" sz="2000" kern="0" dirty="0"/>
              <a:t>CISC</a:t>
            </a:r>
            <a:r>
              <a:rPr lang="zh-CN" altLang="en-US" sz="2000" kern="0" dirty="0"/>
              <a:t>与</a:t>
            </a:r>
            <a:r>
              <a:rPr lang="en-US" altLang="zh-CN" sz="2000" kern="0" dirty="0"/>
              <a:t>RISC</a:t>
            </a:r>
            <a:r>
              <a:rPr lang="zh-CN" altLang="en-US" sz="2000" kern="0" dirty="0"/>
              <a:t>的特点</a:t>
            </a:r>
            <a:endParaRPr lang="en-US" altLang="zh-CN" sz="2000" kern="0" dirty="0"/>
          </a:p>
        </p:txBody>
      </p:sp>
    </p:spTree>
    <p:extLst>
      <p:ext uri="{BB962C8B-B14F-4D97-AF65-F5344CB8AC3E}">
        <p14:creationId xmlns:p14="http://schemas.microsoft.com/office/powerpoint/2010/main" val="1152988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19336" y="44624"/>
            <a:ext cx="7992244" cy="642227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zh-CN" altLang="en-US" sz="3200" dirty="0"/>
              <a:t>第五讲：</a:t>
            </a:r>
            <a:r>
              <a:rPr lang="en-US" altLang="zh-CN" sz="3200" dirty="0"/>
              <a:t>MIPS</a:t>
            </a:r>
            <a:r>
              <a:rPr lang="zh-CN" altLang="en-US" sz="3200" dirty="0"/>
              <a:t>处理器设计（</a:t>
            </a:r>
            <a:r>
              <a:rPr lang="en-US" altLang="zh-CN" sz="3200" dirty="0"/>
              <a:t>12</a:t>
            </a:r>
            <a:r>
              <a:rPr lang="zh-CN" altLang="en-US" sz="3200" dirty="0"/>
              <a:t>学时）</a:t>
            </a:r>
            <a:endParaRPr lang="en-US" altLang="zh-CN" sz="3200" dirty="0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7368" y="836712"/>
            <a:ext cx="11017224" cy="5127461"/>
          </a:xfrm>
          <a:noFill/>
        </p:spPr>
        <p:txBody>
          <a:bodyPr vert="horz" wrap="square" lIns="63500" tIns="97200" rIns="63500" bIns="61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dirty="0"/>
              <a:t>目      标</a:t>
            </a:r>
            <a:endParaRPr lang="en-US" altLang="zh-CN" sz="2800" dirty="0"/>
          </a:p>
          <a:p>
            <a:pPr lvl="1">
              <a:lnSpc>
                <a:spcPct val="120000"/>
              </a:lnSpc>
            </a:pPr>
            <a:r>
              <a:rPr lang="zh-CN" altLang="en-US" sz="1800" dirty="0"/>
              <a:t>以小型</a:t>
            </a:r>
            <a:r>
              <a:rPr lang="en-US" altLang="zh-CN" sz="1800" dirty="0"/>
              <a:t>MIPS</a:t>
            </a:r>
            <a:r>
              <a:rPr lang="zh-CN" altLang="en-US" sz="1800" dirty="0"/>
              <a:t>处理器为研究对象，学习并掌握基于指令执行分析的数据通路构造方法、基于与或逻辑阵列为基础的</a:t>
            </a:r>
            <a:r>
              <a:rPr lang="en-US" altLang="zh-CN" sz="1800" dirty="0"/>
              <a:t>MIPS</a:t>
            </a:r>
            <a:r>
              <a:rPr lang="zh-CN" altLang="en-US" sz="1800" dirty="0"/>
              <a:t>控制器设计方法，进而掌握</a:t>
            </a:r>
            <a:r>
              <a:rPr lang="en-US" altLang="zh-CN" sz="1800" dirty="0"/>
              <a:t>MIPS</a:t>
            </a:r>
            <a:r>
              <a:rPr lang="zh-CN" altLang="en-US" sz="1800" dirty="0"/>
              <a:t>处理器设计方法。</a:t>
            </a:r>
            <a:endParaRPr lang="en-US" altLang="zh-CN" sz="1800" dirty="0"/>
          </a:p>
          <a:p>
            <a:pPr>
              <a:lnSpc>
                <a:spcPct val="120000"/>
              </a:lnSpc>
            </a:pPr>
            <a:r>
              <a:rPr lang="zh-CN" altLang="en-US" sz="2800" dirty="0"/>
              <a:t>主要内容</a:t>
            </a:r>
            <a:endParaRPr lang="en-US" altLang="zh-CN" sz="2800" dirty="0"/>
          </a:p>
          <a:p>
            <a:pPr lvl="1">
              <a:lnSpc>
                <a:spcPct val="120000"/>
              </a:lnSpc>
            </a:pPr>
            <a:r>
              <a:rPr lang="zh-CN" altLang="en-US" sz="2000" dirty="0"/>
              <a:t>处理器设计概述</a:t>
            </a:r>
            <a:endParaRPr lang="en-US" altLang="zh-CN" sz="2000" dirty="0"/>
          </a:p>
          <a:p>
            <a:pPr lvl="1">
              <a:lnSpc>
                <a:spcPct val="120000"/>
              </a:lnSpc>
            </a:pPr>
            <a:r>
              <a:rPr lang="en-US" altLang="zh-CN" sz="2000" dirty="0"/>
              <a:t>MIPS</a:t>
            </a:r>
            <a:r>
              <a:rPr lang="zh-CN" altLang="en-US" sz="2000" dirty="0"/>
              <a:t>处理器设计概述</a:t>
            </a:r>
            <a:endParaRPr lang="en-US" altLang="zh-CN" sz="2000" dirty="0"/>
          </a:p>
          <a:p>
            <a:pPr lvl="2">
              <a:lnSpc>
                <a:spcPct val="120000"/>
              </a:lnSpc>
            </a:pPr>
            <a:r>
              <a:rPr lang="zh-CN" altLang="en-US" sz="2000" dirty="0"/>
              <a:t>结构、指令集、数据通路的基本组件</a:t>
            </a:r>
          </a:p>
          <a:p>
            <a:pPr lvl="1">
              <a:lnSpc>
                <a:spcPct val="120000"/>
              </a:lnSpc>
            </a:pPr>
            <a:r>
              <a:rPr lang="zh-CN" altLang="en-US" sz="2000" dirty="0"/>
              <a:t>单周期处理器设计</a:t>
            </a:r>
            <a:endParaRPr lang="en-US" altLang="zh-CN" sz="2000" dirty="0"/>
          </a:p>
          <a:p>
            <a:pPr lvl="2">
              <a:lnSpc>
                <a:spcPct val="120000"/>
              </a:lnSpc>
            </a:pPr>
            <a:r>
              <a:rPr lang="zh-CN" altLang="en-US" sz="2000" dirty="0"/>
              <a:t>单周期数据通路设计</a:t>
            </a:r>
            <a:endParaRPr lang="en-US" altLang="zh-CN" sz="2000" dirty="0"/>
          </a:p>
          <a:p>
            <a:pPr lvl="2">
              <a:lnSpc>
                <a:spcPct val="120000"/>
              </a:lnSpc>
            </a:pPr>
            <a:r>
              <a:rPr lang="zh-CN" altLang="en-US" sz="2000" dirty="0"/>
              <a:t>单周期控制器设计、性能分析</a:t>
            </a:r>
            <a:endParaRPr lang="en-US" altLang="zh-CN" sz="2000" dirty="0"/>
          </a:p>
          <a:p>
            <a:pPr lvl="1">
              <a:lnSpc>
                <a:spcPct val="120000"/>
              </a:lnSpc>
            </a:pPr>
            <a:r>
              <a:rPr lang="zh-CN" altLang="en-US" sz="2000" dirty="0"/>
              <a:t>流水线设计</a:t>
            </a:r>
            <a:endParaRPr lang="en-US" altLang="zh-CN" sz="2000" dirty="0"/>
          </a:p>
          <a:p>
            <a:pPr lvl="1">
              <a:lnSpc>
                <a:spcPct val="120000"/>
              </a:lnSpc>
            </a:pPr>
            <a:r>
              <a:rPr lang="en-US" altLang="zh-CN" sz="2000" dirty="0"/>
              <a:t>MIPS</a:t>
            </a:r>
            <a:r>
              <a:rPr lang="zh-CN" altLang="en-US" sz="2000" dirty="0"/>
              <a:t>异常</a:t>
            </a:r>
            <a:r>
              <a:rPr lang="en-US" altLang="zh-CN" sz="2000" dirty="0"/>
              <a:t>/</a:t>
            </a:r>
            <a:r>
              <a:rPr lang="zh-CN" altLang="en-US" sz="2000" dirty="0"/>
              <a:t>中断处理</a:t>
            </a:r>
            <a:endParaRPr lang="en-US" altLang="zh-CN" sz="2000" dirty="0"/>
          </a:p>
          <a:p>
            <a:pPr lvl="1">
              <a:lnSpc>
                <a:spcPct val="120000"/>
              </a:lnSpc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10863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eb6e5d91-8416-4637-a726-e8aced79bac1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97925f1e-7404-49aa-9b0e-9501a1542a50}"/>
  <p:tag name="TABLE_SKINIDX" val="0"/>
  <p:tag name="TABLE_ENCOLOR" val="#FFFFFF"/>
</p:tagLst>
</file>

<file path=ppt/theme/theme1.xml><?xml version="1.0" encoding="utf-8"?>
<a:theme xmlns:a="http://schemas.openxmlformats.org/drawingml/2006/main" name="新硬件基础模板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CS152-SP98">
      <a:majorFont>
        <a:latin typeface="楷体_GB2312"/>
        <a:ea typeface="楷体_GB2312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12700" cap="flat" cmpd="sng" algn="ctr">
          <a:solidFill>
            <a:srgbClr val="00B05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S152-SP98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152-SP98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新硬件基础模板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CS152-SP98">
      <a:majorFont>
        <a:latin typeface="楷体_GB2312"/>
        <a:ea typeface="楷体_GB2312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12700" cap="flat" cmpd="sng" algn="ctr">
          <a:solidFill>
            <a:srgbClr val="00B05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accent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S152-SP98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152-SP98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152-SP98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新硬件基础模板</Template>
  <TotalTime>17692</TotalTime>
  <Pages>47</Pages>
  <Words>2535</Words>
  <Application>Microsoft Macintosh PowerPoint</Application>
  <PresentationFormat>Widescreen</PresentationFormat>
  <Paragraphs>366</Paragraphs>
  <Slides>31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Arial Unicode MS</vt:lpstr>
      <vt:lpstr>楷体_GB2312</vt:lpstr>
      <vt:lpstr>微软雅黑</vt:lpstr>
      <vt:lpstr>黑体</vt:lpstr>
      <vt:lpstr>华文楷体</vt:lpstr>
      <vt:lpstr>Arial</vt:lpstr>
      <vt:lpstr>Courier New</vt:lpstr>
      <vt:lpstr>Times New Roman</vt:lpstr>
      <vt:lpstr>Wingdings</vt:lpstr>
      <vt:lpstr>新硬件基础模板</vt:lpstr>
      <vt:lpstr>1_新硬件基础模板</vt:lpstr>
      <vt:lpstr>计算机硬件基础 （2023级）</vt:lpstr>
      <vt:lpstr>课程的目标和内容（从程序员角度看）</vt:lpstr>
      <vt:lpstr>课程介绍</vt:lpstr>
      <vt:lpstr>课程介绍</vt:lpstr>
      <vt:lpstr>第一章：绪论（4学时）</vt:lpstr>
      <vt:lpstr>第二章：数制与运算（4学时）</vt:lpstr>
      <vt:lpstr>第三章：数字逻辑（6学时）</vt:lpstr>
      <vt:lpstr>第四章：指令系统与汇编语言（6学时）</vt:lpstr>
      <vt:lpstr>第五讲：MIPS处理器设计（12学时）</vt:lpstr>
      <vt:lpstr>第六章：主存储系统（4学时）</vt:lpstr>
      <vt:lpstr>第七章：高速缓存存储器（CACHE）（6学时）</vt:lpstr>
      <vt:lpstr>第八章：虚拟存储系统（6学时）</vt:lpstr>
      <vt:lpstr>第九讲：程序链接与运行（6学时）</vt:lpstr>
      <vt:lpstr>第十章：总线与I/O（2学时）</vt:lpstr>
      <vt:lpstr>总复习</vt:lpstr>
      <vt:lpstr>实验教学目标</vt:lpstr>
      <vt:lpstr>PowerPoint Presentation</vt:lpstr>
      <vt:lpstr>预备阶段（第3~6周）</vt:lpstr>
      <vt:lpstr>你需要学习的内容：软件工具Logisim</vt:lpstr>
      <vt:lpstr>你需要学习的内容：软件工具MARS</vt:lpstr>
      <vt:lpstr>课下与课上实验（第7~16周）</vt:lpstr>
      <vt:lpstr>课程实验成绩评定方法</vt:lpstr>
      <vt:lpstr>诚实守信（很重要！！！）</vt:lpstr>
      <vt:lpstr>教学团队</vt:lpstr>
      <vt:lpstr>教学团队</vt:lpstr>
      <vt:lpstr>实验平台简介</vt:lpstr>
      <vt:lpstr>实验平台简介</vt:lpstr>
      <vt:lpstr>  参考书</vt:lpstr>
      <vt:lpstr>  课程总成绩评定</vt:lpstr>
      <vt:lpstr>  课程总成绩评定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计算机硬件基础 （2020级）</dc:title>
  <dc:creator>Administrator</dc:creator>
  <dc:description>lecture 1</dc:description>
  <cp:lastModifiedBy>Zipeng Liu</cp:lastModifiedBy>
  <cp:revision>518</cp:revision>
  <cp:lastPrinted>2015-09-14T05:54:14Z</cp:lastPrinted>
  <dcterms:created xsi:type="dcterms:W3CDTF">2021-07-22T03:01:42Z</dcterms:created>
  <dcterms:modified xsi:type="dcterms:W3CDTF">2024-09-03T01:37:22Z</dcterms:modified>
</cp:coreProperties>
</file>